
<file path=[Content_Types].xml><?xml version="1.0" encoding="utf-8"?>
<Types xmlns="http://schemas.openxmlformats.org/package/2006/content-types">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 ContentType="image/tiff"/>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260" r:id="rId3"/>
    <p:sldId id="295" r:id="rId4"/>
    <p:sldId id="262" r:id="rId5"/>
    <p:sldId id="297" r:id="rId6"/>
    <p:sldId id="299" r:id="rId7"/>
    <p:sldId id="300" r:id="rId8"/>
    <p:sldId id="325" r:id="rId9"/>
    <p:sldId id="301" r:id="rId10"/>
    <p:sldId id="326" r:id="rId11"/>
    <p:sldId id="327" r:id="rId12"/>
    <p:sldId id="261" r:id="rId13"/>
    <p:sldId id="328" r:id="rId14"/>
    <p:sldId id="329" r:id="rId15"/>
    <p:sldId id="330" r:id="rId16"/>
    <p:sldId id="303" r:id="rId17"/>
    <p:sldId id="304" r:id="rId18"/>
    <p:sldId id="343" r:id="rId19"/>
    <p:sldId id="353" r:id="rId20"/>
    <p:sldId id="344" r:id="rId21"/>
    <p:sldId id="354" r:id="rId22"/>
    <p:sldId id="347" r:id="rId23"/>
    <p:sldId id="335" r:id="rId24"/>
    <p:sldId id="349" r:id="rId25"/>
    <p:sldId id="355" r:id="rId26"/>
    <p:sldId id="350" r:id="rId27"/>
    <p:sldId id="319" r:id="rId28"/>
    <p:sldId id="320" r:id="rId29"/>
    <p:sldId id="356" r:id="rId30"/>
    <p:sldId id="322" r:id="rId31"/>
    <p:sldId id="342" r:id="rId32"/>
    <p:sldId id="357" r:id="rId33"/>
    <p:sldId id="258"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6204"/>
    <a:srgbClr val="0066FF"/>
    <a:srgbClr val="FFFFFF"/>
    <a:srgbClr val="FF9600"/>
    <a:srgbClr val="9B9B9B"/>
    <a:srgbClr val="8585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914" y="-804"/>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285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546C9AA-A432-45C0-8822-E346F6B48C67}" type="datetimeFigureOut">
              <a:rPr lang="zh-CN" altLang="en-US" smtClean="0"/>
              <a:t>2015/3/28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FC287DC-4620-473C-B045-C49B9298BEDF}" type="slidenum">
              <a:rPr lang="zh-CN" altLang="en-US" smtClean="0"/>
              <a:t>‹#›</a:t>
            </a:fld>
            <a:endParaRPr lang="zh-CN" altLang="en-US"/>
          </a:p>
        </p:txBody>
      </p:sp>
    </p:spTree>
    <p:extLst>
      <p:ext uri="{BB962C8B-B14F-4D97-AF65-F5344CB8AC3E}">
        <p14:creationId xmlns:p14="http://schemas.microsoft.com/office/powerpoint/2010/main" val="419557070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C8D2FC-B7E4-4F22-829A-1951A70536BA}" type="datetimeFigureOut">
              <a:rPr lang="zh-CN" altLang="en-US" smtClean="0"/>
              <a:t>2015/3/28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A06D26-EB15-4881-94CD-B86EEBA9904A}" type="slidenum">
              <a:rPr lang="zh-CN" altLang="en-US" smtClean="0"/>
              <a:t>‹#›</a:t>
            </a:fld>
            <a:endParaRPr lang="zh-CN" altLang="en-US"/>
          </a:p>
        </p:txBody>
      </p:sp>
    </p:spTree>
    <p:extLst>
      <p:ext uri="{BB962C8B-B14F-4D97-AF65-F5344CB8AC3E}">
        <p14:creationId xmlns:p14="http://schemas.microsoft.com/office/powerpoint/2010/main" val="2110545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首页">
    <p:spTree>
      <p:nvGrpSpPr>
        <p:cNvPr id="1" name=""/>
        <p:cNvGrpSpPr/>
        <p:nvPr/>
      </p:nvGrpSpPr>
      <p:grpSpPr>
        <a:xfrm>
          <a:off x="0" y="0"/>
          <a:ext cx="0" cy="0"/>
          <a:chOff x="0" y="0"/>
          <a:chExt cx="0" cy="0"/>
        </a:xfrm>
      </p:grpSpPr>
      <p:pic>
        <p:nvPicPr>
          <p:cNvPr id="1027" name="Picture 3" descr="C:\Documents and Settings\t11318\桌面\揭开01.jpg"/>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3343651" y="0"/>
            <a:ext cx="8839970" cy="6858000"/>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p:cNvSpPr/>
          <p:nvPr userDrawn="1"/>
        </p:nvSpPr>
        <p:spPr>
          <a:xfrm>
            <a:off x="1299395" y="2329472"/>
            <a:ext cx="4102319" cy="523220"/>
          </a:xfrm>
          <a:prstGeom prst="rect">
            <a:avLst/>
          </a:prstGeom>
        </p:spPr>
        <p:txBody>
          <a:bodyPr wrap="square" anchor="ctr">
            <a:spAutoFit/>
          </a:bodyPr>
          <a:lstStyle/>
          <a:p>
            <a:pPr algn="l"/>
            <a:r>
              <a:rPr lang="zh-CN" altLang="en-US" sz="2800" b="0" dirty="0" smtClean="0">
                <a:solidFill>
                  <a:schemeClr val="bg1">
                    <a:lumMod val="50000"/>
                  </a:schemeClr>
                </a:solidFill>
                <a:effectLst/>
                <a:latin typeface="微软雅黑" pitchFamily="34" charset="-122"/>
                <a:ea typeface="微软雅黑" pitchFamily="34" charset="-122"/>
                <a:cs typeface="经典繁仿黑" pitchFamily="49" charset="-122"/>
              </a:rPr>
              <a:t>第一单元</a:t>
            </a:r>
            <a:r>
              <a:rPr lang="en-US" altLang="zh-CN" sz="2800" b="0" dirty="0" smtClean="0">
                <a:solidFill>
                  <a:schemeClr val="bg1">
                    <a:lumMod val="50000"/>
                  </a:schemeClr>
                </a:solidFill>
                <a:effectLst/>
                <a:latin typeface="微软雅黑" pitchFamily="34" charset="-122"/>
                <a:ea typeface="微软雅黑" pitchFamily="34" charset="-122"/>
                <a:cs typeface="经典繁仿黑" pitchFamily="49" charset="-122"/>
              </a:rPr>
              <a:t>——</a:t>
            </a:r>
            <a:endParaRPr lang="zh-CN" altLang="en-US" sz="2800" b="0" dirty="0">
              <a:solidFill>
                <a:schemeClr val="bg1">
                  <a:lumMod val="50000"/>
                </a:schemeClr>
              </a:solidFill>
              <a:effectLst/>
              <a:latin typeface="微软雅黑" pitchFamily="34" charset="-122"/>
              <a:ea typeface="微软雅黑" pitchFamily="34" charset="-122"/>
              <a:cs typeface="经典繁仿黑" pitchFamily="49" charset="-122"/>
            </a:endParaRPr>
          </a:p>
        </p:txBody>
      </p:sp>
      <p:sp>
        <p:nvSpPr>
          <p:cNvPr id="29" name="TextBox 3"/>
          <p:cNvSpPr txBox="1"/>
          <p:nvPr userDrawn="1"/>
        </p:nvSpPr>
        <p:spPr>
          <a:xfrm>
            <a:off x="1243293" y="2808631"/>
            <a:ext cx="10481982" cy="2677656"/>
          </a:xfrm>
          <a:prstGeom prst="rect">
            <a:avLst/>
          </a:prstGeom>
          <a:noFill/>
        </p:spPr>
        <p:txBody>
          <a:bodyPr wrap="square" rtlCol="0" anchor="ct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lang="zh-CN"/>
            </a:defPPr>
            <a:lvl1pPr>
              <a:defRPr sz="7200" spc="50">
                <a:ln w="11430"/>
                <a:solidFill>
                  <a:schemeClr val="tx1">
                    <a:lumMod val="65000"/>
                    <a:lumOff val="35000"/>
                  </a:schemeClr>
                </a:solidFill>
                <a:effectLst>
                  <a:outerShdw blurRad="38100" dist="38100" dir="2700000" algn="tl">
                    <a:srgbClr val="000000">
                      <a:alpha val="43137"/>
                    </a:srgbClr>
                  </a:outerShdw>
                </a:effectLst>
                <a:latin typeface="华康俪金黑W8(P)" pitchFamily="34" charset="-122"/>
                <a:ea typeface="华康俪金黑W8(P)" pitchFamily="34" charset="-122"/>
                <a:cs typeface="经典繁仿黑" pitchFamily="49" charset="-122"/>
              </a:defRPr>
            </a:lvl1pPr>
          </a:lstStyle>
          <a:p>
            <a:pPr lvl="0">
              <a:lnSpc>
                <a:spcPct val="120000"/>
              </a:lnSpc>
            </a:pPr>
            <a:r>
              <a:rPr lang="zh-CN" altLang="en-US" sz="7000" b="1" dirty="0" smtClean="0">
                <a:solidFill>
                  <a:srgbClr val="00B050"/>
                </a:solidFill>
                <a:latin typeface="微软雅黑" pitchFamily="34" charset="-122"/>
                <a:ea typeface="微软雅黑" pitchFamily="34" charset="-122"/>
              </a:rPr>
              <a:t>五彩斑斓的</a:t>
            </a:r>
            <a:endParaRPr lang="en-US" altLang="zh-CN" sz="7000" b="1" dirty="0" smtClean="0">
              <a:solidFill>
                <a:srgbClr val="00B050"/>
              </a:solidFill>
              <a:latin typeface="微软雅黑" pitchFamily="34" charset="-122"/>
              <a:ea typeface="微软雅黑" pitchFamily="34" charset="-122"/>
            </a:endParaRPr>
          </a:p>
          <a:p>
            <a:pPr lvl="0">
              <a:lnSpc>
                <a:spcPct val="120000"/>
              </a:lnSpc>
            </a:pPr>
            <a:r>
              <a:rPr lang="zh-CN" altLang="en-US" sz="7000" b="1" dirty="0" smtClean="0">
                <a:solidFill>
                  <a:srgbClr val="FF0000"/>
                </a:solidFill>
                <a:latin typeface="微软雅黑" pitchFamily="34" charset="-122"/>
                <a:ea typeface="微软雅黑" pitchFamily="34" charset="-122"/>
              </a:rPr>
              <a:t>小说世界</a:t>
            </a:r>
            <a:endParaRPr lang="zh-CN" altLang="en-US" sz="7000" b="1" dirty="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val="17182180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iterate type="lt">
                                    <p:tmPct val="10000"/>
                                  </p:iterate>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1+#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3" presetClass="entr" presetSubtype="36" fill="hold" grpId="0" nodeType="afterEffect">
                                  <p:stCondLst>
                                    <p:cond delay="0"/>
                                  </p:stCondLst>
                                  <p:iterate type="lt">
                                    <p:tmPct val="18000"/>
                                  </p:iterate>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strVal val="(6*min(max(#ppt_w*#ppt_h,.3),1)-7.4)/-.7*#ppt_w"/>
                                          </p:val>
                                        </p:tav>
                                        <p:tav tm="100000">
                                          <p:val>
                                            <p:strVal val="#ppt_w"/>
                                          </p:val>
                                        </p:tav>
                                      </p:tavLst>
                                    </p:anim>
                                    <p:anim calcmode="lin" valueType="num">
                                      <p:cBhvr>
                                        <p:cTn id="13" dur="500" fill="hold"/>
                                        <p:tgtEl>
                                          <p:spTgt spid="29"/>
                                        </p:tgtEl>
                                        <p:attrNameLst>
                                          <p:attrName>ppt_h</p:attrName>
                                        </p:attrNameLst>
                                      </p:cBhvr>
                                      <p:tavLst>
                                        <p:tav tm="0">
                                          <p:val>
                                            <p:strVal val="(6*min(max(#ppt_w*#ppt_h,.3),1)-7.4)/-.7*#ppt_h"/>
                                          </p:val>
                                        </p:tav>
                                        <p:tav tm="100000">
                                          <p:val>
                                            <p:strVal val="#ppt_h"/>
                                          </p:val>
                                        </p:tav>
                                      </p:tavLst>
                                    </p:anim>
                                    <p:anim calcmode="lin" valueType="num">
                                      <p:cBhvr>
                                        <p:cTn id="14" dur="500" fill="hold"/>
                                        <p:tgtEl>
                                          <p:spTgt spid="29"/>
                                        </p:tgtEl>
                                        <p:attrNameLst>
                                          <p:attrName>ppt_x</p:attrName>
                                        </p:attrNameLst>
                                      </p:cBhvr>
                                      <p:tavLst>
                                        <p:tav tm="0">
                                          <p:val>
                                            <p:fltVal val="0.5"/>
                                          </p:val>
                                        </p:tav>
                                        <p:tav tm="100000">
                                          <p:val>
                                            <p:strVal val="#ppt_x"/>
                                          </p:val>
                                        </p:tav>
                                      </p:tavLst>
                                    </p:anim>
                                    <p:anim calcmode="lin" valueType="num">
                                      <p:cBhvr>
                                        <p:cTn id="15" dur="500" fill="hold"/>
                                        <p:tgtEl>
                                          <p:spTgt spid="29"/>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8" name="TextBox 8"/>
          <p:cNvSpPr txBox="1"/>
          <p:nvPr userDrawn="1"/>
        </p:nvSpPr>
        <p:spPr>
          <a:xfrm>
            <a:off x="977900" y="6410204"/>
            <a:ext cx="4965700" cy="400110"/>
          </a:xfrm>
          <a:prstGeom prst="rect">
            <a:avLst/>
          </a:prstGeom>
          <a:noFill/>
        </p:spPr>
        <p:txBody>
          <a:bodyPr wrap="square" rtlCol="0" anchor="ctr">
            <a:spAutoFit/>
          </a:bodyPr>
          <a:lstStyle/>
          <a:p>
            <a:r>
              <a:rPr lang="zh-CN" altLang="en-US" sz="1400" dirty="0" smtClean="0">
                <a:solidFill>
                  <a:schemeClr val="bg1"/>
                </a:solidFill>
                <a:latin typeface="微软雅黑" pitchFamily="34" charset="-122"/>
                <a:ea typeface="微软雅黑" pitchFamily="34" charset="-122"/>
              </a:rPr>
              <a:t>第四章</a:t>
            </a:r>
            <a:r>
              <a:rPr lang="en-US" altLang="zh-CN" sz="1600" dirty="0" smtClean="0">
                <a:solidFill>
                  <a:schemeClr val="bg1"/>
                </a:solidFill>
                <a:latin typeface="微软雅黑" pitchFamily="34" charset="-122"/>
                <a:ea typeface="微软雅黑" pitchFamily="34" charset="-122"/>
              </a:rPr>
              <a:t> </a:t>
            </a:r>
            <a:r>
              <a:rPr lang="zh-CN" altLang="en-US" sz="2000" baseline="0" dirty="0" smtClean="0">
                <a:solidFill>
                  <a:schemeClr val="bg1"/>
                </a:solidFill>
                <a:latin typeface="微软雅黑" pitchFamily="34" charset="-122"/>
                <a:ea typeface="微软雅黑" pitchFamily="34" charset="-122"/>
              </a:rPr>
              <a:t> </a:t>
            </a:r>
            <a:r>
              <a:rPr lang="zh-CN" altLang="en-US" sz="2000" dirty="0" smtClean="0">
                <a:solidFill>
                  <a:schemeClr val="bg1"/>
                </a:solidFill>
                <a:latin typeface="微软雅黑" pitchFamily="34" charset="-122"/>
                <a:ea typeface="微软雅黑" pitchFamily="34" charset="-122"/>
              </a:rPr>
              <a:t>情商知识概述</a:t>
            </a:r>
            <a:endParaRPr lang="zh-CN" altLang="en-US" sz="2000" dirty="0">
              <a:solidFill>
                <a:schemeClr val="bg1"/>
              </a:solidFill>
              <a:latin typeface="微软雅黑" pitchFamily="34" charset="-122"/>
              <a:ea typeface="微软雅黑" pitchFamily="34" charset="-122"/>
            </a:endParaRPr>
          </a:p>
        </p:txBody>
      </p:sp>
      <p:sp>
        <p:nvSpPr>
          <p:cNvPr id="3" name="矩形 2"/>
          <p:cNvSpPr/>
          <p:nvPr userDrawn="1"/>
        </p:nvSpPr>
        <p:spPr>
          <a:xfrm>
            <a:off x="641178" y="0"/>
            <a:ext cx="673443" cy="997807"/>
          </a:xfrm>
          <a:prstGeom prst="rect">
            <a:avLst/>
          </a:prstGeom>
          <a:pattFill prst="ltUpDiag">
            <a:fgClr>
              <a:srgbClr val="FF9600"/>
            </a:fgClr>
            <a:bgClr>
              <a:srgbClr val="FC6204"/>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0329678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4" name="Rectangle 6"/>
          <p:cNvSpPr/>
          <p:nvPr userDrawn="1"/>
        </p:nvSpPr>
        <p:spPr>
          <a:xfrm>
            <a:off x="0" y="6400800"/>
            <a:ext cx="12192000" cy="457200"/>
          </a:xfrm>
          <a:prstGeom prst="rect">
            <a:avLst/>
          </a:prstGeom>
          <a:blipFill rotWithShape="1">
            <a:blip r:embed="rId2">
              <a:duotone>
                <a:srgbClr val="000000">
                  <a:shade val="12000"/>
                  <a:satMod val="240000"/>
                </a:srgbClr>
                <a:srgbClr val="000000">
                  <a:tint val="98000"/>
                </a:srgbClr>
              </a:duotone>
            </a:blip>
            <a:tile tx="0" ty="0" sx="100000" sy="100000" flip="none" algn="ctr"/>
          </a:blipFill>
          <a:ln w="28575" cap="flat" cmpd="sng" algn="ctr">
            <a:noFill/>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smtClean="0">
              <a:ln>
                <a:noFill/>
              </a:ln>
              <a:solidFill>
                <a:prstClr val="white"/>
              </a:solidFill>
              <a:effectLst/>
              <a:uLnTx/>
              <a:uFillTx/>
              <a:latin typeface="Euphemia"/>
            </a:endParaRPr>
          </a:p>
        </p:txBody>
      </p:sp>
      <p:sp>
        <p:nvSpPr>
          <p:cNvPr id="5" name="Rectangle 7"/>
          <p:cNvSpPr/>
          <p:nvPr userDrawn="1"/>
        </p:nvSpPr>
        <p:spPr>
          <a:xfrm>
            <a:off x="1279" y="6309360"/>
            <a:ext cx="12188952" cy="97215"/>
          </a:xfrm>
          <a:prstGeom prst="rect">
            <a:avLst/>
          </a:prstGeom>
          <a:solidFill>
            <a:srgbClr val="000000"/>
          </a:solidFill>
          <a:ln w="28575" cap="flat" cmpd="sng" algn="ctr">
            <a:noFill/>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smtClean="0">
              <a:ln>
                <a:noFill/>
              </a:ln>
              <a:solidFill>
                <a:prstClr val="white"/>
              </a:solidFill>
              <a:effectLst/>
              <a:uLnTx/>
              <a:uFillTx/>
              <a:latin typeface="Euphemia"/>
            </a:endParaRPr>
          </a:p>
        </p:txBody>
      </p:sp>
      <p:sp>
        <p:nvSpPr>
          <p:cNvPr id="6" name="椭圆 5"/>
          <p:cNvSpPr/>
          <p:nvPr userDrawn="1"/>
        </p:nvSpPr>
        <p:spPr>
          <a:xfrm>
            <a:off x="11356958" y="6439663"/>
            <a:ext cx="360000" cy="360000"/>
          </a:xfrm>
          <a:prstGeom prst="ellipse">
            <a:avLst/>
          </a:prstGeom>
          <a:solidFill>
            <a:srgbClr val="FFFFFF">
              <a:alpha val="34902"/>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prstClr val="white"/>
              </a:solidFill>
              <a:effectLst/>
              <a:uLnTx/>
              <a:uFillTx/>
              <a:latin typeface="微软雅黑" pitchFamily="34" charset="-122"/>
              <a:ea typeface="微软雅黑" pitchFamily="34" charset="-122"/>
            </a:endParaRPr>
          </a:p>
        </p:txBody>
      </p:sp>
      <p:sp>
        <p:nvSpPr>
          <p:cNvPr id="7" name="TextBox 15"/>
          <p:cNvSpPr txBox="1"/>
          <p:nvPr userDrawn="1"/>
        </p:nvSpPr>
        <p:spPr>
          <a:xfrm>
            <a:off x="11211743" y="6450386"/>
            <a:ext cx="650430" cy="338554"/>
          </a:xfrm>
          <a:prstGeom prst="rect">
            <a:avLst/>
          </a:prstGeom>
          <a:noFill/>
        </p:spPr>
        <p:txBody>
          <a:bodyPr wrap="square" rtlCol="0">
            <a:spAutoFit/>
          </a:bodyPr>
          <a:lstStyle/>
          <a:p>
            <a:pPr algn="ctr"/>
            <a:fld id="{2EEF1883-7A0E-4F66-9932-E581691AD397}" type="slidenum">
              <a:rPr lang="zh-CN" altLang="en-US" sz="160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pPr algn="ctr"/>
              <a:t>‹#›</a:t>
            </a:fld>
            <a:r>
              <a:rPr lang="zh-CN" altLang="en-US" sz="1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en-US" sz="1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8" name="圆角矩形 7"/>
          <p:cNvSpPr/>
          <p:nvPr userDrawn="1"/>
        </p:nvSpPr>
        <p:spPr>
          <a:xfrm>
            <a:off x="889000" y="6405466"/>
            <a:ext cx="5054600" cy="409586"/>
          </a:xfrm>
          <a:prstGeom prst="roundRect">
            <a:avLst/>
          </a:prstGeom>
          <a:solidFill>
            <a:srgbClr val="FFFFFF">
              <a:alpha val="34902"/>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prstClr val="white"/>
              </a:solidFill>
              <a:effectLst/>
              <a:uLnTx/>
              <a:uFillTx/>
              <a:latin typeface="微软雅黑" pitchFamily="34" charset="-122"/>
              <a:ea typeface="微软雅黑" pitchFamily="34" charset="-122"/>
            </a:endParaRPr>
          </a:p>
        </p:txBody>
      </p:sp>
      <p:sp>
        <p:nvSpPr>
          <p:cNvPr id="9" name="TextBox 8"/>
          <p:cNvSpPr txBox="1"/>
          <p:nvPr userDrawn="1"/>
        </p:nvSpPr>
        <p:spPr>
          <a:xfrm>
            <a:off x="977900" y="6410204"/>
            <a:ext cx="4965700" cy="400110"/>
          </a:xfrm>
          <a:prstGeom prst="rect">
            <a:avLst/>
          </a:prstGeom>
          <a:noFill/>
        </p:spPr>
        <p:txBody>
          <a:bodyPr wrap="square" rtlCol="0" anchor="ctr">
            <a:spAutoFit/>
          </a:bodyPr>
          <a:lstStyle/>
          <a:p>
            <a:r>
              <a:rPr lang="en-US" altLang="zh-CN" sz="2000" dirty="0" smtClean="0">
                <a:solidFill>
                  <a:schemeClr val="bg1"/>
                </a:solidFill>
                <a:latin typeface="微软雅黑" pitchFamily="34" charset="-122"/>
                <a:ea typeface="微软雅黑" pitchFamily="34" charset="-122"/>
              </a:rPr>
              <a:t>3 </a:t>
            </a:r>
            <a:r>
              <a:rPr lang="zh-CN" altLang="en-US" sz="2000" baseline="0" dirty="0" smtClean="0">
                <a:solidFill>
                  <a:schemeClr val="bg1"/>
                </a:solidFill>
                <a:latin typeface="微软雅黑" pitchFamily="34" charset="-122"/>
                <a:ea typeface="微软雅黑" pitchFamily="34" charset="-122"/>
              </a:rPr>
              <a:t>   边城</a:t>
            </a:r>
            <a:endParaRPr lang="zh-CN" altLang="en-US"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2477863246"/>
      </p:ext>
    </p:extLst>
  </p:cSld>
  <p:clrMapOvr>
    <a:masterClrMapping/>
  </p:clrMapOvr>
  <p:transition>
    <p:newsflash/>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bg>
      <p:bgRef idx="1002">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651035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8" name="Picture 3" descr="C:\Documents and Settings\t11318\桌面\揭开01.jpg"/>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3339582" y="0"/>
            <a:ext cx="883997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3"/>
          <p:cNvSpPr txBox="1"/>
          <p:nvPr userDrawn="1"/>
        </p:nvSpPr>
        <p:spPr>
          <a:xfrm>
            <a:off x="1644232" y="1886146"/>
            <a:ext cx="5337134" cy="1446550"/>
          </a:xfrm>
          <a:prstGeom prst="rect">
            <a:avLst/>
          </a:prstGeom>
          <a:noFill/>
        </p:spPr>
        <p:txBody>
          <a:bodyPr wrap="square" rtlCol="0" anchor="ct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lang="zh-CN"/>
            </a:defPPr>
            <a:lvl1pPr>
              <a:defRPr sz="7200" spc="50">
                <a:ln w="11430"/>
                <a:solidFill>
                  <a:schemeClr val="tx1">
                    <a:lumMod val="65000"/>
                    <a:lumOff val="35000"/>
                  </a:schemeClr>
                </a:solidFill>
                <a:effectLst>
                  <a:outerShdw blurRad="38100" dist="38100" dir="2700000" algn="tl">
                    <a:srgbClr val="000000">
                      <a:alpha val="43137"/>
                    </a:srgbClr>
                  </a:outerShdw>
                </a:effectLst>
                <a:latin typeface="华康俪金黑W8(P)" pitchFamily="34" charset="-122"/>
                <a:ea typeface="华康俪金黑W8(P)" pitchFamily="34" charset="-122"/>
                <a:cs typeface="经典繁仿黑" pitchFamily="49" charset="-122"/>
              </a:defRPr>
            </a:lvl1pPr>
          </a:lstStyle>
          <a:p>
            <a:pPr lvl="0"/>
            <a:r>
              <a:rPr lang="zh-CN" altLang="en-US" sz="8800" b="1" dirty="0" smtClean="0">
                <a:solidFill>
                  <a:srgbClr val="CD1F06"/>
                </a:solidFill>
                <a:latin typeface="微软雅黑" pitchFamily="34" charset="-122"/>
                <a:ea typeface="微软雅黑" pitchFamily="34" charset="-122"/>
              </a:rPr>
              <a:t>谢谢</a:t>
            </a:r>
            <a:r>
              <a:rPr lang="zh-CN" altLang="en-US" sz="8800" b="1" dirty="0" smtClean="0">
                <a:solidFill>
                  <a:srgbClr val="00B050"/>
                </a:solidFill>
                <a:latin typeface="微软雅黑" pitchFamily="34" charset="-122"/>
                <a:ea typeface="微软雅黑" pitchFamily="34" charset="-122"/>
              </a:rPr>
              <a:t>观看</a:t>
            </a:r>
            <a:endParaRPr lang="zh-CN" altLang="en-US" sz="8800" b="1" dirty="0">
              <a:solidFill>
                <a:srgbClr val="00B050"/>
              </a:solidFill>
              <a:latin typeface="微软雅黑" pitchFamily="34" charset="-122"/>
              <a:ea typeface="微软雅黑" pitchFamily="34" charset="-122"/>
            </a:endParaRPr>
          </a:p>
        </p:txBody>
      </p:sp>
      <p:sp>
        <p:nvSpPr>
          <p:cNvPr id="10" name="矩形 9"/>
          <p:cNvSpPr/>
          <p:nvPr userDrawn="1"/>
        </p:nvSpPr>
        <p:spPr>
          <a:xfrm>
            <a:off x="1782886" y="3657925"/>
            <a:ext cx="5619384" cy="954107"/>
          </a:xfrm>
          <a:prstGeom prst="rect">
            <a:avLst/>
          </a:prstGeom>
        </p:spPr>
        <p:txBody>
          <a:bodyPr wrap="square" anchor="ctr">
            <a:spAutoFit/>
          </a:bodyPr>
          <a:lstStyle/>
          <a:p>
            <a:pPr algn="l"/>
            <a:r>
              <a:rPr lang="en-US" altLang="zh-CN" sz="2800" b="0" dirty="0" smtClean="0">
                <a:solidFill>
                  <a:schemeClr val="bg1">
                    <a:lumMod val="50000"/>
                  </a:schemeClr>
                </a:solidFill>
                <a:effectLst/>
                <a:latin typeface="微软雅黑" pitchFamily="34" charset="-122"/>
                <a:ea typeface="微软雅黑" pitchFamily="34" charset="-122"/>
                <a:cs typeface="经典繁仿黑" pitchFamily="49" charset="-122"/>
              </a:rPr>
              <a:t>——</a:t>
            </a:r>
            <a:r>
              <a:rPr lang="zh-CN" altLang="en-US" sz="2800" b="0" dirty="0" smtClean="0">
                <a:solidFill>
                  <a:schemeClr val="bg1">
                    <a:lumMod val="50000"/>
                  </a:schemeClr>
                </a:solidFill>
                <a:effectLst/>
                <a:latin typeface="微软雅黑" pitchFamily="34" charset="-122"/>
                <a:ea typeface="微软雅黑" pitchFamily="34" charset="-122"/>
                <a:cs typeface="经典繁仿黑" pitchFamily="49" charset="-122"/>
              </a:rPr>
              <a:t>更多精彩内容请登录 </a:t>
            </a:r>
            <a:endParaRPr lang="en-US" altLang="zh-CN" sz="2800" b="0" dirty="0" smtClean="0">
              <a:solidFill>
                <a:schemeClr val="bg1">
                  <a:lumMod val="50000"/>
                </a:schemeClr>
              </a:solidFill>
              <a:effectLst/>
              <a:latin typeface="微软雅黑" pitchFamily="34" charset="-122"/>
              <a:ea typeface="微软雅黑" pitchFamily="34" charset="-122"/>
              <a:cs typeface="经典繁仿黑" pitchFamily="49" charset="-122"/>
            </a:endParaRPr>
          </a:p>
          <a:p>
            <a:pPr algn="l"/>
            <a:r>
              <a:rPr lang="en-US" altLang="zh-CN" sz="2800" b="0" baseline="0" dirty="0" smtClean="0">
                <a:solidFill>
                  <a:schemeClr val="bg1">
                    <a:lumMod val="50000"/>
                  </a:schemeClr>
                </a:solidFill>
                <a:effectLst/>
                <a:latin typeface="微软雅黑" pitchFamily="34" charset="-122"/>
                <a:ea typeface="微软雅黑" pitchFamily="34" charset="-122"/>
                <a:cs typeface="经典繁仿黑" pitchFamily="49" charset="-122"/>
              </a:rPr>
              <a:t>        </a:t>
            </a:r>
            <a:r>
              <a:rPr lang="en-US" altLang="zh-CN" sz="2800" b="0" dirty="0" smtClean="0">
                <a:solidFill>
                  <a:srgbClr val="FF0000"/>
                </a:solidFill>
                <a:effectLst/>
                <a:latin typeface="微软雅黑" pitchFamily="34" charset="-122"/>
                <a:ea typeface="微软雅黑" pitchFamily="34" charset="-122"/>
                <a:cs typeface="经典繁仿黑" pitchFamily="49" charset="-122"/>
              </a:rPr>
              <a:t>www.91taoke.com</a:t>
            </a:r>
            <a:endParaRPr lang="zh-CN" altLang="en-US" sz="2800" b="0" dirty="0">
              <a:solidFill>
                <a:srgbClr val="FF0000"/>
              </a:solidFill>
              <a:effectLst/>
              <a:latin typeface="微软雅黑" pitchFamily="34" charset="-122"/>
              <a:ea typeface="微软雅黑" pitchFamily="34" charset="-122"/>
              <a:cs typeface="经典繁仿黑" pitchFamily="49" charset="-122"/>
            </a:endParaRPr>
          </a:p>
        </p:txBody>
      </p:sp>
    </p:spTree>
    <p:extLst>
      <p:ext uri="{BB962C8B-B14F-4D97-AF65-F5344CB8AC3E}">
        <p14:creationId xmlns:p14="http://schemas.microsoft.com/office/powerpoint/2010/main" val="2443593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iterate type="lt">
                                    <p:tmPct val="18000"/>
                                  </p:iterate>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6*min(max(#ppt_w*#ppt_h,.3),1)-7.4)/-.7*#ppt_w"/>
                                          </p:val>
                                        </p:tav>
                                        <p:tav tm="100000">
                                          <p:val>
                                            <p:strVal val="#ppt_w"/>
                                          </p:val>
                                        </p:tav>
                                      </p:tavLst>
                                    </p:anim>
                                    <p:anim calcmode="lin" valueType="num">
                                      <p:cBhvr>
                                        <p:cTn id="8" dur="500" fill="hold"/>
                                        <p:tgtEl>
                                          <p:spTgt spid="9"/>
                                        </p:tgtEl>
                                        <p:attrNameLst>
                                          <p:attrName>ppt_h</p:attrName>
                                        </p:attrNameLst>
                                      </p:cBhvr>
                                      <p:tavLst>
                                        <p:tav tm="0">
                                          <p:val>
                                            <p:strVal val="(6*min(max(#ppt_w*#ppt_h,.3),1)-7.4)/-.7*#ppt_h"/>
                                          </p:val>
                                        </p:tav>
                                        <p:tav tm="100000">
                                          <p:val>
                                            <p:strVal val="#ppt_h"/>
                                          </p:val>
                                        </p:tav>
                                      </p:tavLst>
                                    </p:anim>
                                    <p:anim calcmode="lin" valueType="num">
                                      <p:cBhvr>
                                        <p:cTn id="9" dur="500" fill="hold"/>
                                        <p:tgtEl>
                                          <p:spTgt spid="9"/>
                                        </p:tgtEl>
                                        <p:attrNameLst>
                                          <p:attrName>ppt_x</p:attrName>
                                        </p:attrNameLst>
                                      </p:cBhvr>
                                      <p:tavLst>
                                        <p:tav tm="0">
                                          <p:val>
                                            <p:fltVal val="0.5"/>
                                          </p:val>
                                        </p:tav>
                                        <p:tav tm="100000">
                                          <p:val>
                                            <p:strVal val="#ppt_x"/>
                                          </p:val>
                                        </p:tav>
                                      </p:tavLst>
                                    </p:anim>
                                    <p:anim calcmode="lin" valueType="num">
                                      <p:cBhvr>
                                        <p:cTn id="10" dur="500" fill="hold"/>
                                        <p:tgtEl>
                                          <p:spTgt spid="9"/>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770"/>
                            </p:stCondLst>
                            <p:childTnLst>
                              <p:par>
                                <p:cTn id="12" presetID="2" presetClass="entr" presetSubtype="2" decel="100000" fill="hold" grpId="0" nodeType="afterEffect">
                                  <p:stCondLst>
                                    <p:cond delay="0"/>
                                  </p:stCondLst>
                                  <p:iterate type="lt">
                                    <p:tmPct val="10000"/>
                                  </p:iterate>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1+#ppt_w/2"/>
                                          </p:val>
                                        </p:tav>
                                        <p:tav tm="100000">
                                          <p:val>
                                            <p:strVal val="#ppt_x"/>
                                          </p:val>
                                        </p:tav>
                                      </p:tavLst>
                                    </p:anim>
                                    <p:anim calcmode="lin" valueType="num">
                                      <p:cBhvr additive="base">
                                        <p:cTn id="15"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两栏内容">
    <p:spTree>
      <p:nvGrpSpPr>
        <p:cNvPr id="1" name=""/>
        <p:cNvGrpSpPr/>
        <p:nvPr/>
      </p:nvGrpSpPr>
      <p:grpSpPr>
        <a:xfrm>
          <a:off x="0" y="0"/>
          <a:ext cx="0" cy="0"/>
          <a:chOff x="0" y="0"/>
          <a:chExt cx="0" cy="0"/>
        </a:xfrm>
      </p:grpSpPr>
      <p:sp>
        <p:nvSpPr>
          <p:cNvPr id="12" name="任意多边形 11"/>
          <p:cNvSpPr/>
          <p:nvPr userDrawn="1"/>
        </p:nvSpPr>
        <p:spPr>
          <a:xfrm>
            <a:off x="4540250" y="0"/>
            <a:ext cx="3111500" cy="1168400"/>
          </a:xfrm>
          <a:custGeom>
            <a:avLst/>
            <a:gdLst>
              <a:gd name="connsiteX0" fmla="*/ 0 w 3111500"/>
              <a:gd name="connsiteY0" fmla="*/ 0 h 1168400"/>
              <a:gd name="connsiteX1" fmla="*/ 3111500 w 3111500"/>
              <a:gd name="connsiteY1" fmla="*/ 0 h 1168400"/>
              <a:gd name="connsiteX2" fmla="*/ 3111500 w 3111500"/>
              <a:gd name="connsiteY2" fmla="*/ 495300 h 1168400"/>
              <a:gd name="connsiteX3" fmla="*/ 3111500 w 3111500"/>
              <a:gd name="connsiteY3" fmla="*/ 831850 h 1168400"/>
              <a:gd name="connsiteX4" fmla="*/ 1555750 w 3111500"/>
              <a:gd name="connsiteY4" fmla="*/ 1168400 h 1168400"/>
              <a:gd name="connsiteX5" fmla="*/ 0 w 3111500"/>
              <a:gd name="connsiteY5" fmla="*/ 831850 h 1168400"/>
              <a:gd name="connsiteX6" fmla="*/ 0 w 3111500"/>
              <a:gd name="connsiteY6" fmla="*/ 495300 h 116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00" h="1168400">
                <a:moveTo>
                  <a:pt x="0" y="0"/>
                </a:moveTo>
                <a:lnTo>
                  <a:pt x="3111500" y="0"/>
                </a:lnTo>
                <a:lnTo>
                  <a:pt x="3111500" y="495300"/>
                </a:lnTo>
                <a:lnTo>
                  <a:pt x="3111500" y="831850"/>
                </a:lnTo>
                <a:lnTo>
                  <a:pt x="1555750" y="1168400"/>
                </a:lnTo>
                <a:lnTo>
                  <a:pt x="0" y="831850"/>
                </a:lnTo>
                <a:lnTo>
                  <a:pt x="0" y="495300"/>
                </a:lnTo>
                <a:close/>
              </a:path>
            </a:pathLst>
          </a:custGeom>
          <a:solidFill>
            <a:srgbClr val="FC62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0" y="5982854"/>
            <a:ext cx="12192000" cy="406400"/>
          </a:xfrm>
          <a:prstGeom prst="rect">
            <a:avLst/>
          </a:prstGeom>
          <a:pattFill prst="wdUpDiag">
            <a:fgClr>
              <a:schemeClr val="tx1">
                <a:lumMod val="50000"/>
                <a:lumOff val="5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userDrawn="1"/>
        </p:nvSpPr>
        <p:spPr>
          <a:xfrm>
            <a:off x="4540250" y="89500"/>
            <a:ext cx="3111500" cy="850682"/>
          </a:xfrm>
          <a:prstGeom prst="rect">
            <a:avLst/>
          </a:prstGeom>
        </p:spPr>
        <p:txBody>
          <a:bodyPr wrap="square">
            <a:spAutoFit/>
          </a:bodyPr>
          <a:lstStyle/>
          <a:p>
            <a:pPr marL="0" marR="0" lvl="0" indent="0" algn="ctr" defTabSz="914400" eaLnBrk="1" fontAlgn="auto" latinLnBrk="0" hangingPunct="1">
              <a:lnSpc>
                <a:spcPct val="112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white"/>
                </a:solidFill>
                <a:effectLst/>
                <a:uLnTx/>
                <a:uFillTx/>
                <a:latin typeface="微软雅黑" pitchFamily="34" charset="-122"/>
                <a:ea typeface="微软雅黑" pitchFamily="34" charset="-122"/>
              </a:rPr>
              <a:t>栏目索引 </a:t>
            </a:r>
            <a:r>
              <a:rPr kumimoji="0" lang="en-US" altLang="zh-CN" sz="2800" b="1" i="0" u="none" strike="noStrike" kern="1200" cap="none" spc="0" normalizeH="0" baseline="0" noProof="0" dirty="0" smtClean="0">
                <a:ln>
                  <a:noFill/>
                </a:ln>
                <a:solidFill>
                  <a:prstClr val="white"/>
                </a:solidFill>
                <a:effectLst/>
                <a:uLnTx/>
                <a:uFillTx/>
                <a:latin typeface="微软雅黑" pitchFamily="34" charset="-122"/>
                <a:ea typeface="微软雅黑" pitchFamily="34" charset="-122"/>
              </a:rPr>
              <a:t> </a:t>
            </a:r>
          </a:p>
          <a:p>
            <a:pPr marL="0" marR="0" lvl="0" indent="0" algn="ctr" defTabSz="914400" eaLnBrk="1" fontAlgn="auto" latinLnBrk="0" hangingPunct="1">
              <a:lnSpc>
                <a:spcPct val="112000"/>
              </a:lnSpc>
              <a:spcBef>
                <a:spcPts val="0"/>
              </a:spcBef>
              <a:spcAft>
                <a:spcPts val="0"/>
              </a:spcAft>
              <a:buClrTx/>
              <a:buSzTx/>
              <a:buFontTx/>
              <a:buNone/>
              <a:tabLst/>
              <a:defRPr/>
            </a:pPr>
            <a:r>
              <a:rPr kumimoji="0" lang="en-US" altLang="zh-CN" sz="1600" b="0" i="0" u="none" strike="noStrike" kern="1200" cap="none" spc="0" normalizeH="0" baseline="0" noProof="0" dirty="0" smtClean="0">
                <a:ln>
                  <a:noFill/>
                </a:ln>
                <a:solidFill>
                  <a:prstClr val="white"/>
                </a:solidFill>
                <a:effectLst/>
                <a:uLnTx/>
                <a:uFillTx/>
                <a:latin typeface="Calibri"/>
                <a:ea typeface="宋体" panose="02010600030101010101" pitchFamily="2" charset="-122"/>
              </a:rPr>
              <a:t>CONTENTS PAGE </a:t>
            </a:r>
            <a:endParaRPr kumimoji="0" lang="zh-CN" altLang="en-US" sz="1800" b="0" i="0" u="none" strike="noStrike" kern="0" cap="none" spc="0" normalizeH="0" baseline="0" noProof="0" dirty="0" smtClean="0">
              <a:ln>
                <a:noFill/>
              </a:ln>
              <a:solidFill>
                <a:sysClr val="windowText" lastClr="000000"/>
              </a:solidFill>
              <a:effectLst/>
              <a:uLnTx/>
              <a:uFillTx/>
            </a:endParaRPr>
          </a:p>
        </p:txBody>
      </p:sp>
    </p:spTree>
    <p:extLst>
      <p:ext uri="{BB962C8B-B14F-4D97-AF65-F5344CB8AC3E}">
        <p14:creationId xmlns:p14="http://schemas.microsoft.com/office/powerpoint/2010/main" val="315148028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两栏内容">
    <p:spTree>
      <p:nvGrpSpPr>
        <p:cNvPr id="1" name=""/>
        <p:cNvGrpSpPr/>
        <p:nvPr/>
      </p:nvGrpSpPr>
      <p:grpSpPr>
        <a:xfrm>
          <a:off x="0" y="0"/>
          <a:ext cx="0" cy="0"/>
          <a:chOff x="0" y="0"/>
          <a:chExt cx="0" cy="0"/>
        </a:xfrm>
      </p:grpSpPr>
      <p:sp>
        <p:nvSpPr>
          <p:cNvPr id="14" name="矩形 13"/>
          <p:cNvSpPr/>
          <p:nvPr userDrawn="1"/>
        </p:nvSpPr>
        <p:spPr>
          <a:xfrm>
            <a:off x="0" y="1110853"/>
            <a:ext cx="12192000" cy="119573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4620467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矩形 2"/>
          <p:cNvSpPr/>
          <p:nvPr userDrawn="1"/>
        </p:nvSpPr>
        <p:spPr>
          <a:xfrm>
            <a:off x="0" y="4173"/>
            <a:ext cx="8527312" cy="551329"/>
          </a:xfrm>
          <a:prstGeom prst="rect">
            <a:avLst/>
          </a:prstGeom>
          <a:pattFill prst="ltUpDiag">
            <a:fgClr>
              <a:srgbClr val="FF9600"/>
            </a:fgClr>
            <a:bgClr>
              <a:srgbClr val="FC6204"/>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userDrawn="1"/>
        </p:nvSpPr>
        <p:spPr>
          <a:xfrm>
            <a:off x="977900" y="6410204"/>
            <a:ext cx="4965700" cy="400110"/>
          </a:xfrm>
          <a:prstGeom prst="rect">
            <a:avLst/>
          </a:prstGeom>
          <a:noFill/>
        </p:spPr>
        <p:txBody>
          <a:bodyPr wrap="square" rtlCol="0" anchor="ctr">
            <a:spAutoFit/>
          </a:bodyPr>
          <a:lstStyle/>
          <a:p>
            <a:r>
              <a:rPr lang="en-US" altLang="zh-CN" sz="2000" dirty="0" smtClean="0">
                <a:solidFill>
                  <a:schemeClr val="bg1"/>
                </a:solidFill>
                <a:latin typeface="微软雅黑" pitchFamily="34" charset="-122"/>
                <a:ea typeface="微软雅黑" pitchFamily="34" charset="-122"/>
              </a:rPr>
              <a:t>3 </a:t>
            </a:r>
            <a:r>
              <a:rPr lang="zh-CN" altLang="en-US" sz="2000" baseline="0" dirty="0" smtClean="0">
                <a:solidFill>
                  <a:schemeClr val="bg1"/>
                </a:solidFill>
                <a:latin typeface="微软雅黑" pitchFamily="34" charset="-122"/>
                <a:ea typeface="微软雅黑" pitchFamily="34" charset="-122"/>
              </a:rPr>
              <a:t>   边城</a:t>
            </a:r>
            <a:endParaRPr lang="zh-CN" altLang="en-US"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99422059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TextBox 8"/>
          <p:cNvSpPr txBox="1"/>
          <p:nvPr userDrawn="1"/>
        </p:nvSpPr>
        <p:spPr>
          <a:xfrm>
            <a:off x="977900" y="6410204"/>
            <a:ext cx="4965700" cy="400110"/>
          </a:xfrm>
          <a:prstGeom prst="rect">
            <a:avLst/>
          </a:prstGeom>
          <a:noFill/>
        </p:spPr>
        <p:txBody>
          <a:bodyPr wrap="square" rtlCol="0" anchor="ctr">
            <a:spAutoFit/>
          </a:bodyPr>
          <a:lstStyle/>
          <a:p>
            <a:r>
              <a:rPr lang="zh-CN" altLang="en-US" sz="1400" dirty="0" smtClean="0">
                <a:solidFill>
                  <a:schemeClr val="bg1"/>
                </a:solidFill>
                <a:latin typeface="微软雅黑" pitchFamily="34" charset="-122"/>
                <a:ea typeface="微软雅黑" pitchFamily="34" charset="-122"/>
              </a:rPr>
              <a:t>第二章</a:t>
            </a:r>
            <a:r>
              <a:rPr lang="en-US" altLang="zh-CN" sz="1600" dirty="0" smtClean="0">
                <a:solidFill>
                  <a:schemeClr val="bg1"/>
                </a:solidFill>
                <a:latin typeface="微软雅黑" pitchFamily="34" charset="-122"/>
                <a:ea typeface="微软雅黑" pitchFamily="34" charset="-122"/>
              </a:rPr>
              <a:t> </a:t>
            </a:r>
            <a:r>
              <a:rPr lang="zh-CN" altLang="en-US" sz="2000" baseline="0" dirty="0" smtClean="0">
                <a:solidFill>
                  <a:schemeClr val="bg1"/>
                </a:solidFill>
                <a:latin typeface="微软雅黑" pitchFamily="34" charset="-122"/>
                <a:ea typeface="微软雅黑" pitchFamily="34" charset="-122"/>
              </a:rPr>
              <a:t> </a:t>
            </a:r>
            <a:r>
              <a:rPr lang="zh-CN" altLang="en-US" sz="2000" dirty="0" smtClean="0">
                <a:solidFill>
                  <a:schemeClr val="bg1"/>
                </a:solidFill>
                <a:latin typeface="微软雅黑" pitchFamily="34" charset="-122"/>
                <a:ea typeface="微软雅黑" pitchFamily="34" charset="-122"/>
              </a:rPr>
              <a:t>情绪与情绪管理概述</a:t>
            </a:r>
            <a:endParaRPr lang="zh-CN" altLang="en-US" sz="2000" dirty="0">
              <a:solidFill>
                <a:schemeClr val="bg1"/>
              </a:solidFill>
              <a:latin typeface="微软雅黑" pitchFamily="34" charset="-122"/>
              <a:ea typeface="微软雅黑" pitchFamily="34" charset="-122"/>
            </a:endParaRPr>
          </a:p>
        </p:txBody>
      </p:sp>
      <p:sp>
        <p:nvSpPr>
          <p:cNvPr id="4" name="矩形 3"/>
          <p:cNvSpPr/>
          <p:nvPr userDrawn="1"/>
        </p:nvSpPr>
        <p:spPr>
          <a:xfrm>
            <a:off x="641178" y="0"/>
            <a:ext cx="673443" cy="997807"/>
          </a:xfrm>
          <a:prstGeom prst="rect">
            <a:avLst/>
          </a:prstGeom>
          <a:pattFill prst="ltUpDiag">
            <a:fgClr>
              <a:srgbClr val="FF9600"/>
            </a:fgClr>
            <a:bgClr>
              <a:srgbClr val="FC6204"/>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3398447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TextBox 8"/>
          <p:cNvSpPr txBox="1"/>
          <p:nvPr userDrawn="1"/>
        </p:nvSpPr>
        <p:spPr>
          <a:xfrm>
            <a:off x="977900" y="6410204"/>
            <a:ext cx="4965700" cy="400110"/>
          </a:xfrm>
          <a:prstGeom prst="rect">
            <a:avLst/>
          </a:prstGeom>
          <a:noFill/>
        </p:spPr>
        <p:txBody>
          <a:bodyPr wrap="square" rtlCol="0" anchor="ctr">
            <a:spAutoFit/>
          </a:bodyPr>
          <a:lstStyle/>
          <a:p>
            <a:r>
              <a:rPr lang="zh-CN" altLang="en-US" sz="1400" dirty="0" smtClean="0">
                <a:solidFill>
                  <a:schemeClr val="bg1"/>
                </a:solidFill>
                <a:latin typeface="微软雅黑" pitchFamily="34" charset="-122"/>
                <a:ea typeface="微软雅黑" pitchFamily="34" charset="-122"/>
              </a:rPr>
              <a:t>第三章</a:t>
            </a:r>
            <a:r>
              <a:rPr lang="en-US" altLang="zh-CN" sz="1600" dirty="0" smtClean="0">
                <a:solidFill>
                  <a:schemeClr val="bg1"/>
                </a:solidFill>
                <a:latin typeface="微软雅黑" pitchFamily="34" charset="-122"/>
                <a:ea typeface="微软雅黑" pitchFamily="34" charset="-122"/>
              </a:rPr>
              <a:t> </a:t>
            </a:r>
            <a:r>
              <a:rPr lang="zh-CN" altLang="en-US" sz="2000" baseline="0" dirty="0" smtClean="0">
                <a:solidFill>
                  <a:schemeClr val="bg1"/>
                </a:solidFill>
                <a:latin typeface="微软雅黑" pitchFamily="34" charset="-122"/>
                <a:ea typeface="微软雅黑" pitchFamily="34" charset="-122"/>
              </a:rPr>
              <a:t> </a:t>
            </a:r>
            <a:r>
              <a:rPr lang="zh-CN" altLang="en-US" sz="2000" dirty="0" smtClean="0">
                <a:solidFill>
                  <a:schemeClr val="bg1"/>
                </a:solidFill>
                <a:latin typeface="微软雅黑" pitchFamily="34" charset="-122"/>
                <a:ea typeface="微软雅黑" pitchFamily="34" charset="-122"/>
              </a:rPr>
              <a:t>如何进行情绪管理</a:t>
            </a:r>
            <a:endParaRPr lang="zh-CN" altLang="en-US" sz="2000" dirty="0">
              <a:solidFill>
                <a:schemeClr val="bg1"/>
              </a:solidFill>
              <a:latin typeface="微软雅黑" pitchFamily="34" charset="-122"/>
              <a:ea typeface="微软雅黑" pitchFamily="34" charset="-122"/>
            </a:endParaRPr>
          </a:p>
        </p:txBody>
      </p:sp>
      <p:sp>
        <p:nvSpPr>
          <p:cNvPr id="6" name="矩形 5"/>
          <p:cNvSpPr/>
          <p:nvPr userDrawn="1"/>
        </p:nvSpPr>
        <p:spPr>
          <a:xfrm>
            <a:off x="641178" y="0"/>
            <a:ext cx="673443" cy="997807"/>
          </a:xfrm>
          <a:prstGeom prst="rect">
            <a:avLst/>
          </a:prstGeom>
          <a:pattFill prst="ltUpDiag">
            <a:fgClr>
              <a:srgbClr val="FF9600"/>
            </a:fgClr>
            <a:bgClr>
              <a:srgbClr val="FC6204"/>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976804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4" name="Rectangle 6"/>
          <p:cNvSpPr/>
          <p:nvPr userDrawn="1"/>
        </p:nvSpPr>
        <p:spPr>
          <a:xfrm>
            <a:off x="0" y="6400800"/>
            <a:ext cx="12192000" cy="457200"/>
          </a:xfrm>
          <a:prstGeom prst="rect">
            <a:avLst/>
          </a:prstGeom>
          <a:blipFill rotWithShape="1">
            <a:blip r:embed="rId12">
              <a:duotone>
                <a:srgbClr val="000000">
                  <a:shade val="12000"/>
                  <a:satMod val="240000"/>
                </a:srgbClr>
                <a:srgbClr val="000000">
                  <a:tint val="98000"/>
                </a:srgbClr>
              </a:duotone>
            </a:blip>
            <a:tile tx="0" ty="0" sx="100000" sy="100000" flip="none" algn="ctr"/>
          </a:blipFill>
          <a:ln w="28575" cap="flat" cmpd="sng" algn="ctr">
            <a:noFill/>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smtClean="0">
              <a:ln>
                <a:noFill/>
              </a:ln>
              <a:solidFill>
                <a:prstClr val="white"/>
              </a:solidFill>
              <a:effectLst/>
              <a:uLnTx/>
              <a:uFillTx/>
              <a:latin typeface="Euphemia"/>
            </a:endParaRPr>
          </a:p>
        </p:txBody>
      </p:sp>
      <p:sp>
        <p:nvSpPr>
          <p:cNvPr id="5" name="Rectangle 7"/>
          <p:cNvSpPr/>
          <p:nvPr userDrawn="1"/>
        </p:nvSpPr>
        <p:spPr>
          <a:xfrm>
            <a:off x="1279" y="6309360"/>
            <a:ext cx="12188952" cy="97215"/>
          </a:xfrm>
          <a:prstGeom prst="rect">
            <a:avLst/>
          </a:prstGeom>
          <a:solidFill>
            <a:srgbClr val="000000"/>
          </a:solidFill>
          <a:ln w="28575" cap="flat" cmpd="sng" algn="ctr">
            <a:noFill/>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smtClean="0">
              <a:ln>
                <a:noFill/>
              </a:ln>
              <a:solidFill>
                <a:prstClr val="white"/>
              </a:solidFill>
              <a:effectLst/>
              <a:uLnTx/>
              <a:uFillTx/>
              <a:latin typeface="Euphemia"/>
            </a:endParaRPr>
          </a:p>
        </p:txBody>
      </p:sp>
      <p:sp>
        <p:nvSpPr>
          <p:cNvPr id="12" name="椭圆 11"/>
          <p:cNvSpPr/>
          <p:nvPr userDrawn="1"/>
        </p:nvSpPr>
        <p:spPr>
          <a:xfrm>
            <a:off x="11356958" y="6439663"/>
            <a:ext cx="360000" cy="360000"/>
          </a:xfrm>
          <a:prstGeom prst="ellipse">
            <a:avLst/>
          </a:prstGeom>
          <a:solidFill>
            <a:srgbClr val="FFFFFF">
              <a:alpha val="34902"/>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prstClr val="white"/>
              </a:solidFill>
              <a:effectLst/>
              <a:uLnTx/>
              <a:uFillTx/>
              <a:latin typeface="微软雅黑" pitchFamily="34" charset="-122"/>
              <a:ea typeface="微软雅黑" pitchFamily="34" charset="-122"/>
            </a:endParaRPr>
          </a:p>
        </p:txBody>
      </p:sp>
      <p:sp>
        <p:nvSpPr>
          <p:cNvPr id="13" name="TextBox 15"/>
          <p:cNvSpPr txBox="1"/>
          <p:nvPr userDrawn="1"/>
        </p:nvSpPr>
        <p:spPr>
          <a:xfrm>
            <a:off x="11211743" y="6450386"/>
            <a:ext cx="650430" cy="338554"/>
          </a:xfrm>
          <a:prstGeom prst="rect">
            <a:avLst/>
          </a:prstGeom>
          <a:noFill/>
        </p:spPr>
        <p:txBody>
          <a:bodyPr wrap="square" rtlCol="0">
            <a:spAutoFit/>
          </a:bodyPr>
          <a:lstStyle/>
          <a:p>
            <a:pPr algn="ctr"/>
            <a:fld id="{2EEF1883-7A0E-4F66-9932-E581691AD397}" type="slidenum">
              <a:rPr lang="zh-CN" altLang="en-US" sz="160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pPr algn="ctr"/>
              <a:t>‹#›</a:t>
            </a:fld>
            <a:r>
              <a:rPr lang="zh-CN" altLang="en-US" sz="1600" dirty="0" smtClean="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rPr>
              <a:t> </a:t>
            </a:r>
            <a:endParaRPr lang="zh-CN" altLang="en-US" sz="1600" dirty="0">
              <a:solidFill>
                <a:prstClr val="white"/>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4" name="圆角矩形 13"/>
          <p:cNvSpPr/>
          <p:nvPr userDrawn="1"/>
        </p:nvSpPr>
        <p:spPr>
          <a:xfrm>
            <a:off x="889000" y="6405466"/>
            <a:ext cx="5054600" cy="409586"/>
          </a:xfrm>
          <a:prstGeom prst="roundRect">
            <a:avLst/>
          </a:prstGeom>
          <a:solidFill>
            <a:srgbClr val="FFFFFF">
              <a:alpha val="34902"/>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smtClean="0">
              <a:ln>
                <a:noFill/>
              </a:ln>
              <a:solidFill>
                <a:prstClr val="white"/>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1579047866"/>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51" r:id="rId4"/>
    <p:sldLayoutId id="2147483652" r:id="rId5"/>
    <p:sldLayoutId id="2147483660" r:id="rId6"/>
    <p:sldLayoutId id="2147483653" r:id="rId7"/>
    <p:sldLayoutId id="2147483654" r:id="rId8"/>
    <p:sldLayoutId id="2147483655" r:id="rId9"/>
    <p:sldLayoutId id="2147483656"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Microsoft_Word_97_-_2003___1.doc"/></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oleObject" Target="../embeddings/Microsoft_Word_97_-_2003___2.doc"/></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4.xml"/><Relationship Id="rId1" Type="http://schemas.openxmlformats.org/officeDocument/2006/relationships/slideLayout" Target="../slideLayouts/slideLayout5.xml"/><Relationship Id="rId5" Type="http://schemas.openxmlformats.org/officeDocument/2006/relationships/slide" Target="slide27.xml"/><Relationship Id="rId4" Type="http://schemas.openxmlformats.org/officeDocument/2006/relationships/slide" Target="slide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63810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224668" y="771884"/>
            <a:ext cx="8640960" cy="621773"/>
          </a:xfrm>
          <a:prstGeom prst="rect">
            <a:avLst/>
          </a:prstGeom>
          <a:noFill/>
        </p:spPr>
        <p:txBody>
          <a:bodyPr wrap="square" rtlCol="0">
            <a:spAutoFit/>
          </a:bodyPr>
          <a:lstStyle/>
          <a:p>
            <a:pPr algn="just">
              <a:lnSpc>
                <a:spcPct val="150000"/>
              </a:lnSpc>
              <a:spcAft>
                <a:spcPts val="0"/>
              </a:spcAft>
            </a:pPr>
            <a:r>
              <a:rPr lang="en-US" altLang="zh-CN" sz="2600" kern="100" dirty="0">
                <a:latin typeface="微软雅黑" pitchFamily="34" charset="-122"/>
                <a:ea typeface="微软雅黑" pitchFamily="34" charset="-122"/>
                <a:cs typeface="Courier New"/>
              </a:rPr>
              <a:t>(2)</a:t>
            </a:r>
            <a:r>
              <a:rPr lang="zh-CN" altLang="en-US" sz="2600" kern="100" dirty="0">
                <a:latin typeface="微软雅黑" pitchFamily="34" charset="-122"/>
                <a:ea typeface="微软雅黑" pitchFamily="34" charset="-122"/>
                <a:cs typeface="Courier New"/>
              </a:rPr>
              <a:t>多音字</a:t>
            </a:r>
            <a:endParaRPr lang="zh-CN" altLang="zh-CN" sz="2600" kern="100" dirty="0">
              <a:effectLst/>
              <a:latin typeface="微软雅黑" pitchFamily="34" charset="-122"/>
              <a:ea typeface="微软雅黑" pitchFamily="34" charset="-122"/>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828483583"/>
              </p:ext>
            </p:extLst>
          </p:nvPr>
        </p:nvGraphicFramePr>
        <p:xfrm>
          <a:off x="406400" y="1663700"/>
          <a:ext cx="11950700" cy="4305300"/>
        </p:xfrm>
        <a:graphic>
          <a:graphicData uri="http://schemas.openxmlformats.org/presentationml/2006/ole">
            <mc:AlternateContent xmlns:mc="http://schemas.openxmlformats.org/markup-compatibility/2006">
              <mc:Choice xmlns:v="urn:schemas-microsoft-com:vml" Requires="v">
                <p:oleObj spid="_x0000_s1095" name="Document" r:id="rId4" imgW="12208379" imgH="4256761" progId="Word.Document.8">
                  <p:embed/>
                </p:oleObj>
              </mc:Choice>
              <mc:Fallback>
                <p:oleObj name="Document" r:id="rId4" imgW="12208379" imgH="4256761" progId="Word.Document.8">
                  <p:embed/>
                  <p:pic>
                    <p:nvPicPr>
                      <p:cNvPr id="0" name=""/>
                      <p:cNvPicPr/>
                      <p:nvPr/>
                    </p:nvPicPr>
                    <p:blipFill>
                      <a:blip r:embed="rId5"/>
                      <a:stretch>
                        <a:fillRect/>
                      </a:stretch>
                    </p:blipFill>
                    <p:spPr>
                      <a:xfrm>
                        <a:off x="406400" y="1663700"/>
                        <a:ext cx="11950700" cy="4305300"/>
                      </a:xfrm>
                      <a:prstGeom prst="rect">
                        <a:avLst/>
                      </a:prstGeom>
                    </p:spPr>
                  </p:pic>
                </p:oleObj>
              </mc:Fallback>
            </mc:AlternateContent>
          </a:graphicData>
        </a:graphic>
      </p:graphicFrame>
      <p:sp>
        <p:nvSpPr>
          <p:cNvPr id="4" name="矩形 3"/>
          <p:cNvSpPr/>
          <p:nvPr/>
        </p:nvSpPr>
        <p:spPr>
          <a:xfrm>
            <a:off x="2137676" y="1733034"/>
            <a:ext cx="886781"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mán</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5" name="矩形 4"/>
          <p:cNvSpPr/>
          <p:nvPr/>
        </p:nvSpPr>
        <p:spPr>
          <a:xfrm>
            <a:off x="2183484" y="2393434"/>
            <a:ext cx="769763"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mái</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6" name="矩形 5"/>
          <p:cNvSpPr/>
          <p:nvPr/>
        </p:nvSpPr>
        <p:spPr>
          <a:xfrm>
            <a:off x="6251198" y="1751568"/>
            <a:ext cx="96853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kán</a:t>
            </a:r>
            <a:r>
              <a:rPr lang="zh-CN" altLang="zh-CN" sz="2600" kern="100" dirty="0">
                <a:solidFill>
                  <a:schemeClr val="accent6">
                    <a:lumMod val="75000"/>
                  </a:schemeClr>
                </a:solidFill>
                <a:latin typeface="微软雅黑" pitchFamily="34" charset="-122"/>
                <a:ea typeface="微软雅黑" pitchFamily="34" charset="-122"/>
                <a:cs typeface="Courier New"/>
              </a:rPr>
              <a:t>ɡ</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7" name="矩形 6"/>
          <p:cNvSpPr/>
          <p:nvPr/>
        </p:nvSpPr>
        <p:spPr>
          <a:xfrm>
            <a:off x="5937133" y="2342634"/>
            <a:ext cx="100059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ɡ</a:t>
            </a:r>
            <a:r>
              <a:rPr lang="en-US" altLang="zh-CN" sz="2600" kern="100" dirty="0" err="1">
                <a:solidFill>
                  <a:schemeClr val="accent6">
                    <a:lumMod val="75000"/>
                  </a:schemeClr>
                </a:solidFill>
                <a:latin typeface="微软雅黑" pitchFamily="34" charset="-122"/>
                <a:ea typeface="微软雅黑" pitchFamily="34" charset="-122"/>
                <a:cs typeface="Courier New"/>
              </a:rPr>
              <a:t>ān</a:t>
            </a:r>
            <a:r>
              <a:rPr lang="zh-CN" altLang="zh-CN" sz="2600" kern="100" dirty="0">
                <a:solidFill>
                  <a:schemeClr val="accent6">
                    <a:lumMod val="75000"/>
                  </a:schemeClr>
                </a:solidFill>
                <a:latin typeface="微软雅黑" pitchFamily="34" charset="-122"/>
                <a:ea typeface="微软雅黑" pitchFamily="34" charset="-122"/>
                <a:cs typeface="Courier New"/>
              </a:rPr>
              <a:t>ɡ</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8" name="矩形 7"/>
          <p:cNvSpPr/>
          <p:nvPr/>
        </p:nvSpPr>
        <p:spPr>
          <a:xfrm>
            <a:off x="10257580" y="1733034"/>
            <a:ext cx="724878"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wěi</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9" name="矩形 8"/>
          <p:cNvSpPr/>
          <p:nvPr/>
        </p:nvSpPr>
        <p:spPr>
          <a:xfrm>
            <a:off x="10257580" y="2386568"/>
            <a:ext cx="724878"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wēi</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0" name="矩形 9"/>
          <p:cNvSpPr/>
          <p:nvPr/>
        </p:nvSpPr>
        <p:spPr>
          <a:xfrm>
            <a:off x="2183484" y="3444677"/>
            <a:ext cx="86754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yìn</a:t>
            </a:r>
            <a:r>
              <a:rPr lang="zh-CN" altLang="zh-CN" sz="2600" kern="100" dirty="0">
                <a:solidFill>
                  <a:schemeClr val="accent6">
                    <a:lumMod val="75000"/>
                  </a:schemeClr>
                </a:solidFill>
                <a:latin typeface="微软雅黑" pitchFamily="34" charset="-122"/>
                <a:ea typeface="微软雅黑" pitchFamily="34" charset="-122"/>
                <a:cs typeface="Courier New"/>
              </a:rPr>
              <a:t>ɡ</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1" name="矩形 10"/>
          <p:cNvSpPr/>
          <p:nvPr/>
        </p:nvSpPr>
        <p:spPr>
          <a:xfrm>
            <a:off x="2073002" y="4031734"/>
            <a:ext cx="86754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yīn</a:t>
            </a:r>
            <a:r>
              <a:rPr lang="zh-CN" altLang="zh-CN" sz="2600" kern="100" dirty="0">
                <a:solidFill>
                  <a:schemeClr val="accent6">
                    <a:lumMod val="75000"/>
                  </a:schemeClr>
                </a:solidFill>
                <a:latin typeface="微软雅黑" pitchFamily="34" charset="-122"/>
                <a:ea typeface="微软雅黑" pitchFamily="34" charset="-122"/>
                <a:cs typeface="Courier New"/>
              </a:rPr>
              <a:t>ɡ</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4" name="矩形 23"/>
          <p:cNvSpPr/>
          <p:nvPr/>
        </p:nvSpPr>
        <p:spPr>
          <a:xfrm>
            <a:off x="5978754" y="3472934"/>
            <a:ext cx="566181"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liū</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5" name="矩形 24"/>
          <p:cNvSpPr/>
          <p:nvPr/>
        </p:nvSpPr>
        <p:spPr>
          <a:xfrm>
            <a:off x="5978754" y="4082534"/>
            <a:ext cx="566181"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liù</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6" name="矩形 25"/>
          <p:cNvSpPr/>
          <p:nvPr/>
        </p:nvSpPr>
        <p:spPr>
          <a:xfrm>
            <a:off x="10136202" y="3156346"/>
            <a:ext cx="585417"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tiē</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7" name="矩形 26"/>
          <p:cNvSpPr/>
          <p:nvPr/>
        </p:nvSpPr>
        <p:spPr>
          <a:xfrm>
            <a:off x="10139000" y="3798212"/>
            <a:ext cx="585417"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tiě</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8" name="矩形 27"/>
          <p:cNvSpPr/>
          <p:nvPr/>
        </p:nvSpPr>
        <p:spPr>
          <a:xfrm>
            <a:off x="10139000" y="4400034"/>
            <a:ext cx="585417"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tiè</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Tree>
    <p:extLst>
      <p:ext uri="{BB962C8B-B14F-4D97-AF65-F5344CB8AC3E}">
        <p14:creationId xmlns:p14="http://schemas.microsoft.com/office/powerpoint/2010/main" val="558920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blinds(horizontal)">
                                      <p:cBhvr>
                                        <p:cTn id="16" dur="500"/>
                                        <p:tgtEl>
                                          <p:spTgt spid="7"/>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linds(horizontal)">
                                      <p:cBhvr>
                                        <p:cTn id="19" dur="500"/>
                                        <p:tgtEl>
                                          <p:spTgt spid="8"/>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linds(horizontal)">
                                      <p:cBhvr>
                                        <p:cTn id="25" dur="500"/>
                                        <p:tgtEl>
                                          <p:spTgt spid="10"/>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blinds(horizontal)">
                                      <p:cBhvr>
                                        <p:cTn id="28" dur="500"/>
                                        <p:tgtEl>
                                          <p:spTgt spid="11"/>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blinds(horizontal)">
                                      <p:cBhvr>
                                        <p:cTn id="31" dur="500"/>
                                        <p:tgtEl>
                                          <p:spTgt spid="24"/>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blinds(horizontal)">
                                      <p:cBhvr>
                                        <p:cTn id="34" dur="500"/>
                                        <p:tgtEl>
                                          <p:spTgt spid="25"/>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blinds(horizontal)">
                                      <p:cBhvr>
                                        <p:cTn id="37" dur="500"/>
                                        <p:tgtEl>
                                          <p:spTgt spid="26"/>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blinds(horizontal)">
                                      <p:cBhvr>
                                        <p:cTn id="40" dur="500"/>
                                        <p:tgtEl>
                                          <p:spTgt spid="27"/>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linds(horizontal)">
                                      <p:cBhvr>
                                        <p:cTn id="4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24" grpId="0"/>
      <p:bldP spid="25" grpId="0"/>
      <p:bldP spid="26" grpId="0"/>
      <p:bldP spid="2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224668" y="359624"/>
            <a:ext cx="8640960" cy="621773"/>
          </a:xfrm>
          <a:prstGeom prst="rect">
            <a:avLst/>
          </a:prstGeom>
          <a:noFill/>
        </p:spPr>
        <p:txBody>
          <a:bodyPr wrap="square" rtlCol="0">
            <a:spAutoFit/>
          </a:bodyPr>
          <a:lstStyle/>
          <a:p>
            <a:pPr algn="just">
              <a:lnSpc>
                <a:spcPct val="150000"/>
              </a:lnSpc>
              <a:spcAft>
                <a:spcPts val="0"/>
              </a:spcAft>
            </a:pPr>
            <a:r>
              <a:rPr lang="en-US" altLang="zh-CN" sz="2600" kern="100" dirty="0" smtClean="0">
                <a:latin typeface="微软雅黑" pitchFamily="34" charset="-122"/>
                <a:ea typeface="微软雅黑" pitchFamily="34" charset="-122"/>
                <a:cs typeface="Courier New"/>
              </a:rPr>
              <a:t>2</a:t>
            </a:r>
            <a:r>
              <a:rPr lang="en-US" altLang="zh-CN" sz="2600" kern="100" dirty="0" smtClean="0">
                <a:latin typeface="微软雅黑" pitchFamily="34" charset="-122"/>
                <a:ea typeface="微软雅黑" pitchFamily="34" charset="-122"/>
                <a:cs typeface="Times New Roman"/>
              </a:rPr>
              <a:t>.</a:t>
            </a:r>
            <a:r>
              <a:rPr lang="zh-CN" altLang="zh-CN" sz="2600" kern="100" dirty="0" smtClean="0">
                <a:latin typeface="微软雅黑" pitchFamily="34" charset="-122"/>
                <a:ea typeface="微软雅黑" pitchFamily="34" charset="-122"/>
                <a:cs typeface="Times New Roman"/>
              </a:rPr>
              <a:t>辨</a:t>
            </a:r>
            <a:r>
              <a:rPr lang="zh-CN" altLang="zh-CN" sz="2600" kern="100" dirty="0">
                <a:latin typeface="微软雅黑" pitchFamily="34" charset="-122"/>
                <a:ea typeface="微软雅黑" pitchFamily="34" charset="-122"/>
                <a:cs typeface="Times New Roman"/>
              </a:rPr>
              <a:t>形组词</a:t>
            </a:r>
            <a:endParaRPr lang="zh-CN" altLang="zh-CN" sz="2600" kern="100" dirty="0">
              <a:effectLst/>
              <a:latin typeface="微软雅黑" pitchFamily="34" charset="-122"/>
              <a:ea typeface="微软雅黑" pitchFamily="34" charset="-122"/>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53650338"/>
              </p:ext>
            </p:extLst>
          </p:nvPr>
        </p:nvGraphicFramePr>
        <p:xfrm>
          <a:off x="317500" y="1231900"/>
          <a:ext cx="11950700" cy="4762500"/>
        </p:xfrm>
        <a:graphic>
          <a:graphicData uri="http://schemas.openxmlformats.org/presentationml/2006/ole">
            <mc:AlternateContent xmlns:mc="http://schemas.openxmlformats.org/markup-compatibility/2006">
              <mc:Choice xmlns:v="urn:schemas-microsoft-com:vml" Requires="v">
                <p:oleObj spid="_x0000_s2119" name="Document" r:id="rId4" imgW="12412806" imgH="4699461" progId="Word.Document.8">
                  <p:embed/>
                </p:oleObj>
              </mc:Choice>
              <mc:Fallback>
                <p:oleObj name="Document" r:id="rId4" imgW="12412806" imgH="4699461" progId="Word.Document.8">
                  <p:embed/>
                  <p:pic>
                    <p:nvPicPr>
                      <p:cNvPr id="0" name="对象 1"/>
                      <p:cNvPicPr>
                        <a:picLocks noChangeAspect="1" noChangeArrowheads="1"/>
                      </p:cNvPicPr>
                      <p:nvPr/>
                    </p:nvPicPr>
                    <p:blipFill>
                      <a:blip r:embed="rId5"/>
                      <a:srcRect/>
                      <a:stretch>
                        <a:fillRect/>
                      </a:stretch>
                    </p:blipFill>
                    <p:spPr bwMode="auto">
                      <a:xfrm>
                        <a:off x="317500" y="1231900"/>
                        <a:ext cx="11950700" cy="476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矩形 4"/>
          <p:cNvSpPr/>
          <p:nvPr/>
        </p:nvSpPr>
        <p:spPr>
          <a:xfrm>
            <a:off x="1632634" y="14155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戍守</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9" name="矩形 8"/>
          <p:cNvSpPr/>
          <p:nvPr/>
        </p:nvSpPr>
        <p:spPr>
          <a:xfrm>
            <a:off x="1658033" y="20378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戌时</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0" name="矩形 9"/>
          <p:cNvSpPr/>
          <p:nvPr/>
        </p:nvSpPr>
        <p:spPr>
          <a:xfrm>
            <a:off x="1658033" y="26093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戊戌</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6" name="矩形 15"/>
          <p:cNvSpPr/>
          <p:nvPr/>
        </p:nvSpPr>
        <p:spPr>
          <a:xfrm>
            <a:off x="5899834" y="14282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干燥</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7" name="矩形 16"/>
          <p:cNvSpPr/>
          <p:nvPr/>
        </p:nvSpPr>
        <p:spPr>
          <a:xfrm>
            <a:off x="5937933" y="20251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烦躁</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8" name="矩形 17"/>
          <p:cNvSpPr/>
          <p:nvPr/>
        </p:nvSpPr>
        <p:spPr>
          <a:xfrm>
            <a:off x="5950633" y="26093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噪音</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9" name="矩形 18"/>
          <p:cNvSpPr/>
          <p:nvPr/>
        </p:nvSpPr>
        <p:spPr>
          <a:xfrm>
            <a:off x="10179734" y="1428233"/>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绊倒</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7" name="矩形 26"/>
          <p:cNvSpPr/>
          <p:nvPr/>
        </p:nvSpPr>
        <p:spPr>
          <a:xfrm>
            <a:off x="10192433" y="2012433"/>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河畔</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28" name="矩形 27"/>
          <p:cNvSpPr/>
          <p:nvPr/>
        </p:nvSpPr>
        <p:spPr>
          <a:xfrm>
            <a:off x="10167033" y="2596633"/>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搅拌</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0" name="矩形 29"/>
          <p:cNvSpPr/>
          <p:nvPr/>
        </p:nvSpPr>
        <p:spPr>
          <a:xfrm>
            <a:off x="1518334" y="359009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荟萃</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1" name="矩形 30"/>
          <p:cNvSpPr/>
          <p:nvPr/>
        </p:nvSpPr>
        <p:spPr>
          <a:xfrm>
            <a:off x="1518333" y="4174290"/>
            <a:ext cx="1518364"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鞠躬尽瘁</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2" name="矩形 31"/>
          <p:cNvSpPr/>
          <p:nvPr/>
        </p:nvSpPr>
        <p:spPr>
          <a:xfrm>
            <a:off x="1531033" y="482199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憔悴</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3" name="矩形 32"/>
          <p:cNvSpPr/>
          <p:nvPr/>
        </p:nvSpPr>
        <p:spPr>
          <a:xfrm>
            <a:off x="5620433" y="359009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角隅</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4" name="矩形 33"/>
          <p:cNvSpPr/>
          <p:nvPr/>
        </p:nvSpPr>
        <p:spPr>
          <a:xfrm>
            <a:off x="5633132" y="4212390"/>
            <a:ext cx="1518364"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喁喁私语</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5" name="矩形 34"/>
          <p:cNvSpPr/>
          <p:nvPr/>
        </p:nvSpPr>
        <p:spPr>
          <a:xfrm>
            <a:off x="5683932" y="486009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愚昧</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6" name="矩形 35"/>
          <p:cNvSpPr/>
          <p:nvPr/>
        </p:nvSpPr>
        <p:spPr>
          <a:xfrm>
            <a:off x="9989234" y="3574533"/>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惦记</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7" name="矩形 36"/>
          <p:cNvSpPr/>
          <p:nvPr/>
        </p:nvSpPr>
        <p:spPr>
          <a:xfrm>
            <a:off x="9976533" y="4171433"/>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掂量</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38" name="矩形 37"/>
          <p:cNvSpPr/>
          <p:nvPr/>
        </p:nvSpPr>
        <p:spPr>
          <a:xfrm>
            <a:off x="9963833" y="4831833"/>
            <a:ext cx="1184940"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踮着脚</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Tree>
    <p:extLst>
      <p:ext uri="{BB962C8B-B14F-4D97-AF65-F5344CB8AC3E}">
        <p14:creationId xmlns:p14="http://schemas.microsoft.com/office/powerpoint/2010/main" val="28157204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blinds(horizontal)">
                                      <p:cBhvr>
                                        <p:cTn id="16" dur="500"/>
                                        <p:tgtEl>
                                          <p:spTgt spid="16"/>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blinds(horizontal)">
                                      <p:cBhvr>
                                        <p:cTn id="19" dur="500"/>
                                        <p:tgtEl>
                                          <p:spTgt spid="17"/>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blinds(horizontal)">
                                      <p:cBhvr>
                                        <p:cTn id="25" dur="500"/>
                                        <p:tgtEl>
                                          <p:spTgt spid="19"/>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blinds(horizontal)">
                                      <p:cBhvr>
                                        <p:cTn id="28" dur="500"/>
                                        <p:tgtEl>
                                          <p:spTgt spid="27"/>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blinds(horizontal)">
                                      <p:cBhvr>
                                        <p:cTn id="31" dur="500"/>
                                        <p:tgtEl>
                                          <p:spTgt spid="28"/>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blinds(horizontal)">
                                      <p:cBhvr>
                                        <p:cTn id="34" dur="500"/>
                                        <p:tgtEl>
                                          <p:spTgt spid="30"/>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blinds(horizontal)">
                                      <p:cBhvr>
                                        <p:cTn id="37" dur="500"/>
                                        <p:tgtEl>
                                          <p:spTgt spid="31"/>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blinds(horizontal)">
                                      <p:cBhvr>
                                        <p:cTn id="40" dur="500"/>
                                        <p:tgtEl>
                                          <p:spTgt spid="32"/>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blinds(horizontal)">
                                      <p:cBhvr>
                                        <p:cTn id="43" dur="500"/>
                                        <p:tgtEl>
                                          <p:spTgt spid="33"/>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blinds(horizontal)">
                                      <p:cBhvr>
                                        <p:cTn id="46" dur="500"/>
                                        <p:tgtEl>
                                          <p:spTgt spid="34"/>
                                        </p:tgtEl>
                                      </p:cBhvr>
                                    </p:animEffect>
                                  </p:childTnLst>
                                </p:cTn>
                              </p:par>
                              <p:par>
                                <p:cTn id="47" presetID="3" presetClass="entr" presetSubtype="10"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blinds(horizontal)">
                                      <p:cBhvr>
                                        <p:cTn id="49" dur="500"/>
                                        <p:tgtEl>
                                          <p:spTgt spid="35"/>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blinds(horizontal)">
                                      <p:cBhvr>
                                        <p:cTn id="52" dur="500"/>
                                        <p:tgtEl>
                                          <p:spTgt spid="36"/>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blinds(horizontal)">
                                      <p:cBhvr>
                                        <p:cTn id="55" dur="500"/>
                                        <p:tgtEl>
                                          <p:spTgt spid="37"/>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blinds(horizontal)">
                                      <p:cBhvr>
                                        <p:cTn id="5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0" grpId="0"/>
      <p:bldP spid="16" grpId="0"/>
      <p:bldP spid="17" grpId="0"/>
      <p:bldP spid="18" grpId="0"/>
      <p:bldP spid="19" grpId="0"/>
      <p:bldP spid="27" grpId="0"/>
      <p:bldP spid="28" grpId="0"/>
      <p:bldP spid="30" grpId="0"/>
      <p:bldP spid="31" grpId="0"/>
      <p:bldP spid="32" grpId="0"/>
      <p:bldP spid="33" grpId="0"/>
      <p:bldP spid="34" grpId="0"/>
      <p:bldP spid="35" grpId="0"/>
      <p:bldP spid="36" grpId="0"/>
      <p:bldP spid="37" grpId="0"/>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1891" y="332316"/>
            <a:ext cx="11583423" cy="5572872"/>
          </a:xfrm>
          <a:prstGeom prst="rect">
            <a:avLst/>
          </a:prstGeom>
          <a:noFill/>
        </p:spPr>
        <p:txBody>
          <a:bodyPr wrap="square" rtlCol="0">
            <a:spAutoFit/>
          </a:bodyPr>
          <a:lstStyle/>
          <a:p>
            <a:pPr algn="just">
              <a:lnSpc>
                <a:spcPct val="200000"/>
              </a:lnSpc>
              <a:spcAft>
                <a:spcPts val="0"/>
              </a:spcAft>
            </a:pPr>
            <a:r>
              <a:rPr lang="en-US" altLang="zh-CN" sz="2600" kern="100" dirty="0" smtClean="0">
                <a:latin typeface="Times New Roman"/>
                <a:ea typeface="微软雅黑" pitchFamily="34" charset="-122"/>
                <a:cs typeface="Courier New"/>
              </a:rPr>
              <a:t>3</a:t>
            </a:r>
            <a:r>
              <a:rPr lang="zh-CN" altLang="en-US" sz="2600" kern="100" dirty="0" smtClean="0">
                <a:latin typeface="Times New Roman"/>
                <a:ea typeface="微软雅黑" pitchFamily="34" charset="-122"/>
                <a:cs typeface="Courier New"/>
              </a:rPr>
              <a:t>．成语积累</a:t>
            </a:r>
          </a:p>
          <a:p>
            <a:pPr algn="just">
              <a:lnSpc>
                <a:spcPct val="200000"/>
              </a:lnSpc>
              <a:spcAft>
                <a:spcPts val="0"/>
              </a:spcAft>
            </a:pPr>
            <a:r>
              <a:rPr lang="en-US" altLang="zh-CN" sz="2600" kern="100" dirty="0" smtClean="0">
                <a:latin typeface="Times New Roman"/>
                <a:ea typeface="微软雅黑" pitchFamily="34" charset="-122"/>
                <a:cs typeface="Courier New"/>
              </a:rPr>
              <a:t>【</a:t>
            </a:r>
            <a:r>
              <a:rPr lang="zh-CN" altLang="en-US" sz="2600" kern="100" dirty="0" smtClean="0">
                <a:latin typeface="Times New Roman"/>
                <a:ea typeface="微软雅黑" pitchFamily="34" charset="-122"/>
                <a:cs typeface="Courier New"/>
              </a:rPr>
              <a:t>识记</a:t>
            </a:r>
            <a:r>
              <a:rPr lang="en-US" altLang="zh-CN" sz="2600" kern="100" dirty="0" smtClean="0">
                <a:latin typeface="Times New Roman"/>
                <a:ea typeface="微软雅黑" pitchFamily="34" charset="-122"/>
                <a:cs typeface="Courier New"/>
              </a:rPr>
              <a:t>】</a:t>
            </a:r>
          </a:p>
          <a:p>
            <a:pPr algn="just">
              <a:lnSpc>
                <a:spcPct val="200000"/>
              </a:lnSpc>
              <a:spcAft>
                <a:spcPts val="0"/>
              </a:spcAft>
            </a:pPr>
            <a:r>
              <a:rPr lang="en-US" altLang="zh-CN" sz="2600" kern="100" dirty="0">
                <a:latin typeface="Times New Roman"/>
                <a:ea typeface="微软雅黑" pitchFamily="34" charset="-122"/>
                <a:cs typeface="Courier New"/>
              </a:rPr>
              <a:t>(1)</a:t>
            </a:r>
            <a:r>
              <a:rPr lang="zh-CN" altLang="en-US" sz="2600" kern="100" dirty="0">
                <a:latin typeface="Times New Roman"/>
                <a:ea typeface="微软雅黑" pitchFamily="34" charset="-122"/>
                <a:cs typeface="Courier New"/>
              </a:rPr>
              <a:t>不假思索：用不着想，形容说话做事迅速</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假：凭借；依靠</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a:t>
            </a:r>
          </a:p>
          <a:p>
            <a:pPr algn="just">
              <a:lnSpc>
                <a:spcPct val="200000"/>
              </a:lnSpc>
              <a:spcAft>
                <a:spcPts val="0"/>
              </a:spcAft>
            </a:pPr>
            <a:r>
              <a:rPr lang="en-US" altLang="zh-CN" sz="2600" kern="100" dirty="0">
                <a:latin typeface="Times New Roman"/>
                <a:ea typeface="微软雅黑" pitchFamily="34" charset="-122"/>
                <a:cs typeface="Courier New"/>
              </a:rPr>
              <a:t>(2)</a:t>
            </a:r>
            <a:r>
              <a:rPr lang="zh-CN" altLang="en-US" sz="2600" kern="100" dirty="0">
                <a:latin typeface="Times New Roman"/>
                <a:ea typeface="微软雅黑" pitchFamily="34" charset="-122"/>
                <a:cs typeface="Courier New"/>
              </a:rPr>
              <a:t>平淡无奇：平平淡淡，没有什么显著的、出色的或奇特的地方。指事物或诗文平平常常，没有吸引人的地方。</a:t>
            </a:r>
          </a:p>
          <a:p>
            <a:pPr algn="just">
              <a:lnSpc>
                <a:spcPct val="200000"/>
              </a:lnSpc>
              <a:spcAft>
                <a:spcPts val="0"/>
              </a:spcAft>
            </a:pPr>
            <a:r>
              <a:rPr lang="en-US" altLang="zh-CN" sz="2600" kern="100" dirty="0">
                <a:latin typeface="Times New Roman"/>
                <a:ea typeface="微软雅黑" pitchFamily="34" charset="-122"/>
                <a:cs typeface="Courier New"/>
              </a:rPr>
              <a:t>(3)</a:t>
            </a:r>
            <a:r>
              <a:rPr lang="zh-CN" altLang="en-US" sz="2600" kern="100" dirty="0">
                <a:latin typeface="Times New Roman"/>
                <a:ea typeface="微软雅黑" pitchFamily="34" charset="-122"/>
                <a:cs typeface="Courier New"/>
              </a:rPr>
              <a:t>怏怏不乐：形容不满意或不高兴的神情。心中郁闷，很不快活。</a:t>
            </a:r>
          </a:p>
          <a:p>
            <a:pPr algn="just">
              <a:lnSpc>
                <a:spcPct val="200000"/>
              </a:lnSpc>
              <a:spcAft>
                <a:spcPts val="0"/>
              </a:spcAft>
            </a:pPr>
            <a:r>
              <a:rPr lang="en-US" altLang="zh-CN" sz="2600" kern="100" dirty="0">
                <a:latin typeface="Times New Roman"/>
                <a:ea typeface="微软雅黑" pitchFamily="34" charset="-122"/>
                <a:cs typeface="Courier New"/>
              </a:rPr>
              <a:t>(4)</a:t>
            </a:r>
            <a:r>
              <a:rPr lang="zh-CN" altLang="en-US" sz="2600" kern="100" dirty="0">
                <a:latin typeface="Times New Roman"/>
                <a:ea typeface="微软雅黑" pitchFamily="34" charset="-122"/>
                <a:cs typeface="Courier New"/>
              </a:rPr>
              <a:t>礼轻仁义重：礼物虽然很轻，但人的情意却很深厚</a:t>
            </a:r>
            <a:r>
              <a:rPr lang="zh-CN" altLang="en-US" sz="2600" kern="100" dirty="0" smtClean="0">
                <a:latin typeface="Times New Roman"/>
                <a:ea typeface="微软雅黑" pitchFamily="34" charset="-122"/>
                <a:cs typeface="Courier New"/>
              </a:rPr>
              <a:t>。</a:t>
            </a:r>
            <a:endParaRPr lang="zh-CN" altLang="en-US" sz="2600" kern="100" dirty="0">
              <a:latin typeface="Times New Roman"/>
              <a:ea typeface="微软雅黑" pitchFamily="34" charset="-122"/>
              <a:cs typeface="Courier New"/>
            </a:endParaRPr>
          </a:p>
        </p:txBody>
      </p:sp>
    </p:spTree>
    <p:extLst>
      <p:ext uri="{BB962C8B-B14F-4D97-AF65-F5344CB8AC3E}">
        <p14:creationId xmlns:p14="http://schemas.microsoft.com/office/powerpoint/2010/main" val="521432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94496" y="149190"/>
            <a:ext cx="11927249" cy="5863144"/>
          </a:xfrm>
          <a:prstGeom prst="rect">
            <a:avLst/>
          </a:prstGeom>
          <a:noFill/>
        </p:spPr>
        <p:txBody>
          <a:bodyPr wrap="square" rtlCol="0">
            <a:spAutoFit/>
          </a:bodyPr>
          <a:lstStyle/>
          <a:p>
            <a:pPr algn="just">
              <a:lnSpc>
                <a:spcPct val="150000"/>
              </a:lnSpc>
              <a:spcAft>
                <a:spcPts val="0"/>
              </a:spcAft>
            </a:pPr>
            <a:r>
              <a:rPr lang="en-US" altLang="zh-CN" sz="2600" kern="100" dirty="0" smtClean="0">
                <a:latin typeface="Times New Roman"/>
                <a:ea typeface="微软雅黑" pitchFamily="34" charset="-122"/>
                <a:cs typeface="Courier New"/>
              </a:rPr>
              <a:t>【</a:t>
            </a:r>
            <a:r>
              <a:rPr lang="zh-CN" altLang="en-US" sz="2600" kern="100" dirty="0" smtClean="0">
                <a:latin typeface="Times New Roman"/>
                <a:ea typeface="微软雅黑" pitchFamily="34" charset="-122"/>
                <a:cs typeface="Courier New"/>
              </a:rPr>
              <a:t>运用</a:t>
            </a:r>
            <a:r>
              <a:rPr lang="en-US" altLang="zh-CN" sz="2600" kern="100" dirty="0" smtClean="0">
                <a:latin typeface="Times New Roman"/>
                <a:ea typeface="微软雅黑" pitchFamily="34" charset="-122"/>
                <a:cs typeface="Courier New"/>
              </a:rPr>
              <a:t>】</a:t>
            </a:r>
          </a:p>
          <a:p>
            <a:pPr algn="just">
              <a:lnSpc>
                <a:spcPct val="150000"/>
              </a:lnSpc>
              <a:spcAft>
                <a:spcPts val="0"/>
              </a:spcAft>
            </a:pPr>
            <a:r>
              <a:rPr lang="zh-CN" altLang="zh-CN" sz="2800" kern="100" dirty="0">
                <a:latin typeface="Times New Roman"/>
                <a:ea typeface="微软雅黑"/>
                <a:cs typeface="Times New Roman"/>
              </a:rPr>
              <a:t>下列加点的成语运用是否正确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微软雅黑"/>
                <a:cs typeface="Courier New"/>
              </a:rPr>
              <a:t>(1)</a:t>
            </a:r>
            <a:r>
              <a:rPr lang="zh-CN" altLang="zh-CN" sz="2800" kern="100" dirty="0">
                <a:latin typeface="Times New Roman"/>
                <a:ea typeface="微软雅黑"/>
                <a:cs typeface="Times New Roman"/>
              </a:rPr>
              <a:t>这个问题太难了，他</a:t>
            </a:r>
            <a:r>
              <a:rPr lang="zh-CN" altLang="zh-CN" sz="2800" kern="100" dirty="0">
                <a:solidFill>
                  <a:srgbClr val="00B0F0"/>
                </a:solidFill>
                <a:latin typeface="Times New Roman"/>
                <a:ea typeface="微软雅黑"/>
                <a:cs typeface="Times New Roman"/>
              </a:rPr>
              <a:t>不假思索</a:t>
            </a:r>
            <a:r>
              <a:rPr lang="zh-CN" altLang="zh-CN" sz="2800" kern="100" dirty="0">
                <a:latin typeface="Times New Roman"/>
                <a:ea typeface="微软雅黑"/>
                <a:cs typeface="Times New Roman"/>
              </a:rPr>
              <a:t>地低下了头，认真计算了起来</a:t>
            </a:r>
            <a:r>
              <a:rPr lang="zh-CN" altLang="zh-CN" sz="2800" kern="100" dirty="0" smtClean="0">
                <a:latin typeface="Times New Roman"/>
                <a:ea typeface="微软雅黑"/>
                <a:cs typeface="Times New Roman"/>
              </a:rPr>
              <a:t>。</a:t>
            </a:r>
            <a:endParaRPr lang="en-US" altLang="zh-CN" sz="2800" kern="100" dirty="0" smtClean="0">
              <a:latin typeface="Times New Roman"/>
              <a:ea typeface="微软雅黑"/>
              <a:cs typeface="Times New Roman"/>
            </a:endParaRPr>
          </a:p>
          <a:p>
            <a:pPr algn="just">
              <a:lnSpc>
                <a:spcPct val="150000"/>
              </a:lnSpc>
              <a:spcAft>
                <a:spcPts val="0"/>
              </a:spcAft>
            </a:pPr>
            <a:r>
              <a:rPr lang="en-US" altLang="zh-CN" sz="2800" kern="100" dirty="0" smtClean="0">
                <a:latin typeface="Times New Roman"/>
                <a:ea typeface="微软雅黑"/>
                <a:cs typeface="Courier New"/>
              </a:rPr>
              <a:t>(									</a:t>
            </a:r>
            <a:r>
              <a:rPr lang="en-US" altLang="zh-CN" sz="2800" kern="100" dirty="0">
                <a:latin typeface="Times New Roman"/>
                <a:ea typeface="微软雅黑"/>
                <a:cs typeface="Courier New"/>
              </a:rPr>
              <a:t> </a:t>
            </a:r>
            <a:r>
              <a:rPr lang="en-US" altLang="zh-CN" sz="2800" kern="100" dirty="0" smtClean="0">
                <a:latin typeface="Times New Roman"/>
                <a:ea typeface="微软雅黑"/>
                <a:cs typeface="Courier New"/>
              </a:rPr>
              <a:t>               )</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微软雅黑"/>
                <a:cs typeface="Courier New"/>
              </a:rPr>
              <a:t>(2)</a:t>
            </a:r>
            <a:r>
              <a:rPr lang="zh-CN" altLang="zh-CN" sz="2800" kern="100" dirty="0">
                <a:latin typeface="Times New Roman"/>
                <a:ea typeface="微软雅黑"/>
                <a:cs typeface="Times New Roman"/>
              </a:rPr>
              <a:t>我因为生病没能和同学去看电影而</a:t>
            </a:r>
            <a:r>
              <a:rPr lang="zh-CN" altLang="zh-CN" sz="2800" kern="100" dirty="0">
                <a:solidFill>
                  <a:srgbClr val="00B0F0"/>
                </a:solidFill>
                <a:latin typeface="Times New Roman"/>
                <a:ea typeface="微软雅黑"/>
                <a:cs typeface="Times New Roman"/>
              </a:rPr>
              <a:t>怏怏不乐</a:t>
            </a:r>
            <a:r>
              <a:rPr lang="zh-CN" altLang="zh-CN" sz="2800" kern="100" dirty="0" smtClean="0">
                <a:latin typeface="Times New Roman"/>
                <a:ea typeface="微软雅黑"/>
                <a:cs typeface="Times New Roman"/>
              </a:rPr>
              <a:t>。</a:t>
            </a:r>
            <a:endParaRPr lang="en-US" altLang="zh-CN" sz="2800" kern="100" dirty="0" smtClean="0">
              <a:latin typeface="Times New Roman"/>
              <a:ea typeface="微软雅黑"/>
              <a:cs typeface="Times New Roman"/>
            </a:endParaRPr>
          </a:p>
          <a:p>
            <a:pPr algn="just">
              <a:lnSpc>
                <a:spcPct val="150000"/>
              </a:lnSpc>
              <a:spcAft>
                <a:spcPts val="0"/>
              </a:spcAft>
            </a:pPr>
            <a:r>
              <a:rPr lang="en-US" altLang="zh-CN" sz="2800" kern="100" dirty="0" smtClean="0">
                <a:latin typeface="Times New Roman"/>
                <a:ea typeface="微软雅黑"/>
                <a:cs typeface="Courier New"/>
              </a:rPr>
              <a:t>(</a:t>
            </a:r>
            <a:r>
              <a:rPr lang="zh-CN" altLang="zh-CN" sz="2800" kern="100" dirty="0">
                <a:latin typeface="Times New Roman"/>
                <a:ea typeface="微软雅黑"/>
                <a:cs typeface="Times New Roman"/>
              </a:rPr>
              <a:t>　</a:t>
            </a:r>
            <a:r>
              <a:rPr lang="en-US" altLang="zh-CN" sz="2800" kern="100" dirty="0" smtClean="0">
                <a:latin typeface="Times New Roman"/>
                <a:ea typeface="微软雅黑"/>
                <a:cs typeface="Times New Roman"/>
              </a:rPr>
              <a:t>	</a:t>
            </a:r>
            <a:r>
              <a:rPr lang="en-US" altLang="zh-CN" sz="2800" kern="100" dirty="0">
                <a:latin typeface="Times New Roman"/>
                <a:ea typeface="微软雅黑"/>
                <a:cs typeface="Times New Roman"/>
              </a:rPr>
              <a:t> </a:t>
            </a:r>
            <a:r>
              <a:rPr lang="en-US" altLang="zh-CN" sz="2800" kern="100" dirty="0" smtClean="0">
                <a:latin typeface="Times New Roman"/>
                <a:ea typeface="微软雅黑"/>
                <a:cs typeface="Times New Roman"/>
              </a:rPr>
              <a:t>      </a:t>
            </a:r>
            <a:r>
              <a:rPr lang="en-US" altLang="zh-CN" sz="2800" kern="100" dirty="0" smtClean="0">
                <a:latin typeface="Times New Roman"/>
                <a:ea typeface="微软雅黑"/>
                <a:cs typeface="Courier New"/>
              </a:rPr>
              <a:t>)</a:t>
            </a:r>
            <a:endParaRPr lang="zh-CN" altLang="zh-CN" sz="2800" kern="100" dirty="0">
              <a:latin typeface="宋体"/>
              <a:cs typeface="Courier New"/>
            </a:endParaRPr>
          </a:p>
          <a:p>
            <a:pPr>
              <a:lnSpc>
                <a:spcPct val="150000"/>
              </a:lnSpc>
            </a:pPr>
            <a:r>
              <a:rPr lang="en-US" altLang="zh-CN" sz="2800" kern="100" dirty="0">
                <a:latin typeface="Times New Roman"/>
                <a:ea typeface="微软雅黑"/>
              </a:rPr>
              <a:t>(3)</a:t>
            </a:r>
            <a:r>
              <a:rPr lang="zh-CN" altLang="zh-CN" sz="2800" kern="100" dirty="0">
                <a:latin typeface="Times New Roman"/>
                <a:ea typeface="微软雅黑"/>
                <a:cs typeface="Times New Roman"/>
              </a:rPr>
              <a:t>巴金的《随想录》，虽然</a:t>
            </a:r>
            <a:r>
              <a:rPr lang="zh-CN" altLang="zh-CN" sz="2800" kern="100" dirty="0">
                <a:solidFill>
                  <a:srgbClr val="00B0F0"/>
                </a:solidFill>
                <a:latin typeface="Times New Roman"/>
                <a:ea typeface="微软雅黑"/>
                <a:cs typeface="Times New Roman"/>
              </a:rPr>
              <a:t>平淡无奇</a:t>
            </a:r>
            <a:r>
              <a:rPr lang="zh-CN" altLang="zh-CN" sz="2800" kern="100" dirty="0">
                <a:latin typeface="Times New Roman"/>
                <a:ea typeface="微软雅黑"/>
                <a:cs typeface="Times New Roman"/>
              </a:rPr>
              <a:t>，却展现了一个知识分子敢于履行历史责任的胸怀</a:t>
            </a:r>
            <a:r>
              <a:rPr lang="zh-CN" altLang="zh-CN" sz="2800" kern="100" dirty="0" smtClean="0">
                <a:latin typeface="Times New Roman"/>
                <a:ea typeface="微软雅黑"/>
                <a:cs typeface="Times New Roman"/>
              </a:rPr>
              <a:t>。</a:t>
            </a:r>
            <a:endParaRPr lang="en-US" altLang="zh-CN" sz="2800" kern="100" dirty="0" smtClean="0">
              <a:latin typeface="Times New Roman"/>
              <a:ea typeface="微软雅黑"/>
              <a:cs typeface="Times New Roman"/>
            </a:endParaRPr>
          </a:p>
          <a:p>
            <a:pPr>
              <a:lnSpc>
                <a:spcPct val="150000"/>
              </a:lnSpc>
            </a:pPr>
            <a:r>
              <a:rPr lang="en-US" altLang="zh-CN" sz="2800" kern="100" dirty="0" smtClean="0">
                <a:latin typeface="Times New Roman"/>
                <a:ea typeface="微软雅黑"/>
              </a:rPr>
              <a:t>(</a:t>
            </a:r>
            <a:r>
              <a:rPr lang="zh-CN" altLang="zh-CN" sz="2800" kern="100" dirty="0">
                <a:latin typeface="Times New Roman"/>
                <a:ea typeface="微软雅黑"/>
                <a:cs typeface="Times New Roman"/>
              </a:rPr>
              <a:t>　</a:t>
            </a:r>
            <a:r>
              <a:rPr lang="en-US" altLang="zh-CN" sz="2800" kern="100" dirty="0" smtClean="0">
                <a:latin typeface="Times New Roman"/>
                <a:ea typeface="微软雅黑"/>
                <a:cs typeface="Times New Roman"/>
              </a:rPr>
              <a:t>										</a:t>
            </a:r>
            <a:r>
              <a:rPr lang="en-US" altLang="zh-CN" sz="2800" kern="100" dirty="0">
                <a:latin typeface="Times New Roman"/>
                <a:ea typeface="微软雅黑"/>
                <a:cs typeface="Times New Roman"/>
              </a:rPr>
              <a:t> </a:t>
            </a:r>
            <a:r>
              <a:rPr lang="en-US" altLang="zh-CN" sz="2800" kern="100" dirty="0" smtClean="0">
                <a:latin typeface="Times New Roman"/>
                <a:ea typeface="微软雅黑"/>
                <a:cs typeface="Times New Roman"/>
              </a:rPr>
              <a:t>      </a:t>
            </a:r>
            <a:r>
              <a:rPr lang="en-US" altLang="zh-CN" sz="2800" kern="100" dirty="0" smtClean="0">
                <a:latin typeface="Times New Roman"/>
                <a:ea typeface="微软雅黑"/>
              </a:rPr>
              <a:t>)</a:t>
            </a:r>
            <a:endParaRPr lang="en-US" altLang="zh-CN" sz="2600" kern="100" dirty="0">
              <a:latin typeface="Times New Roman"/>
              <a:ea typeface="微软雅黑" pitchFamily="34" charset="-122"/>
              <a:cs typeface="Courier New"/>
            </a:endParaRPr>
          </a:p>
        </p:txBody>
      </p:sp>
      <p:sp>
        <p:nvSpPr>
          <p:cNvPr id="2" name="矩形 1"/>
          <p:cNvSpPr/>
          <p:nvPr/>
        </p:nvSpPr>
        <p:spPr>
          <a:xfrm>
            <a:off x="437718" y="2177137"/>
            <a:ext cx="952055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错误。和</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低下头</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不搭配。和</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认真计算了起来</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语意矛盾。</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1" name="矩形 10"/>
          <p:cNvSpPr/>
          <p:nvPr/>
        </p:nvSpPr>
        <p:spPr>
          <a:xfrm>
            <a:off x="577418" y="3459837"/>
            <a:ext cx="1184940"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正确。</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12" name="矩形 11"/>
          <p:cNvSpPr/>
          <p:nvPr/>
        </p:nvSpPr>
        <p:spPr>
          <a:xfrm>
            <a:off x="501218" y="5377537"/>
            <a:ext cx="9853980"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错误。前后矛盾，</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展现</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胸怀</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恰是《随想录》的</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奇</a:t>
            </a:r>
            <a:r>
              <a:rPr lang="en-US" altLang="zh-CN" sz="2600" kern="100" dirty="0">
                <a:solidFill>
                  <a:schemeClr val="accent6">
                    <a:lumMod val="75000"/>
                  </a:schemeClr>
                </a:solidFill>
                <a:latin typeface="+mj-ea"/>
                <a:ea typeface="+mj-ea"/>
                <a:cs typeface="Courier New"/>
              </a:rPr>
              <a:t>”</a:t>
            </a:r>
            <a:r>
              <a:rPr lang="zh-CN" altLang="zh-CN" sz="2600" kern="100" dirty="0">
                <a:solidFill>
                  <a:schemeClr val="accent6">
                    <a:lumMod val="75000"/>
                  </a:schemeClr>
                </a:solidFill>
                <a:latin typeface="微软雅黑" pitchFamily="34" charset="-122"/>
                <a:ea typeface="微软雅黑" pitchFamily="34" charset="-122"/>
                <a:cs typeface="Courier New"/>
              </a:rPr>
              <a:t>处。</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Tree>
    <p:extLst>
      <p:ext uri="{BB962C8B-B14F-4D97-AF65-F5344CB8AC3E}">
        <p14:creationId xmlns:p14="http://schemas.microsoft.com/office/powerpoint/2010/main" val="3087035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54853" y="428632"/>
            <a:ext cx="11692235" cy="6093976"/>
          </a:xfrm>
          <a:prstGeom prst="rect">
            <a:avLst/>
          </a:prstGeom>
          <a:noFill/>
        </p:spPr>
        <p:txBody>
          <a:bodyPr wrap="square" rtlCol="0">
            <a:spAutoFit/>
          </a:bodyPr>
          <a:lstStyle/>
          <a:p>
            <a:pPr algn="just">
              <a:lnSpc>
                <a:spcPct val="150000"/>
              </a:lnSpc>
              <a:spcAft>
                <a:spcPts val="0"/>
              </a:spcAft>
            </a:pPr>
            <a:r>
              <a:rPr lang="en-US" altLang="zh-CN" sz="2600" kern="100" dirty="0">
                <a:latin typeface="Times New Roman"/>
                <a:ea typeface="微软雅黑" pitchFamily="34" charset="-122"/>
                <a:cs typeface="Courier New"/>
              </a:rPr>
              <a:t>4</a:t>
            </a:r>
            <a:r>
              <a:rPr lang="zh-CN" altLang="en-US" sz="2600" kern="100" dirty="0">
                <a:latin typeface="Times New Roman"/>
                <a:ea typeface="微软雅黑" pitchFamily="34" charset="-122"/>
                <a:cs typeface="Courier New"/>
              </a:rPr>
              <a:t>．近义词辨析</a:t>
            </a:r>
          </a:p>
          <a:p>
            <a:pPr algn="just">
              <a:lnSpc>
                <a:spcPct val="150000"/>
              </a:lnSpc>
              <a:spcAft>
                <a:spcPts val="0"/>
              </a:spcAft>
            </a:pPr>
            <a:r>
              <a:rPr lang="en-US" altLang="zh-CN" sz="2600" kern="100" dirty="0">
                <a:latin typeface="Times New Roman"/>
                <a:ea typeface="微软雅黑" pitchFamily="34" charset="-122"/>
                <a:cs typeface="Courier New"/>
              </a:rPr>
              <a:t>(1)</a:t>
            </a:r>
            <a:r>
              <a:rPr lang="zh-CN" altLang="en-US" sz="2600" kern="100" dirty="0">
                <a:latin typeface="Times New Roman"/>
                <a:ea typeface="微软雅黑" pitchFamily="34" charset="-122"/>
                <a:cs typeface="Courier New"/>
              </a:rPr>
              <a:t>过渡</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过度</a:t>
            </a:r>
          </a:p>
          <a:p>
            <a:pPr algn="just">
              <a:lnSpc>
                <a:spcPct val="150000"/>
              </a:lnSpc>
              <a:spcAft>
                <a:spcPts val="0"/>
              </a:spcAft>
            </a:pPr>
            <a:r>
              <a:rPr lang="zh-CN" altLang="en-US" sz="2600" kern="100" dirty="0">
                <a:latin typeface="Times New Roman"/>
                <a:ea typeface="微软雅黑" pitchFamily="34" charset="-122"/>
                <a:cs typeface="Courier New"/>
              </a:rPr>
              <a:t>辨析</a:t>
            </a:r>
            <a:r>
              <a:rPr lang="zh-CN" altLang="en-US" sz="2600" kern="100" dirty="0" smtClean="0">
                <a:latin typeface="Times New Roman"/>
                <a:ea typeface="微软雅黑" pitchFamily="34" charset="-122"/>
                <a:cs typeface="Courier New"/>
              </a:rPr>
              <a:t>：</a:t>
            </a:r>
            <a:r>
              <a:rPr lang="zh-CN" altLang="en-US" sz="2600" kern="100" dirty="0">
                <a:latin typeface="+mj-ea"/>
                <a:ea typeface="+mj-ea"/>
                <a:cs typeface="Courier New"/>
              </a:rPr>
              <a:t>“</a:t>
            </a:r>
            <a:r>
              <a:rPr lang="zh-CN" altLang="en-US" sz="2600" kern="100" dirty="0" smtClean="0">
                <a:latin typeface="Times New Roman"/>
                <a:ea typeface="微软雅黑" pitchFamily="34" charset="-122"/>
                <a:cs typeface="Courier New"/>
              </a:rPr>
              <a:t>过渡</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指事物由一个阶段或一种状态逐渐发展变化而转入另一个阶段或另一种状态；中间状态；由此岸到彼岸。</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过渡</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多为动词，侧重于表现事物发展的阶段变化；</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过度</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指超过适当的限度。</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过度</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为形容词，侧重于表程度。</a:t>
            </a:r>
          </a:p>
          <a:p>
            <a:pPr algn="just">
              <a:lnSpc>
                <a:spcPct val="150000"/>
              </a:lnSpc>
              <a:spcAft>
                <a:spcPts val="0"/>
              </a:spcAft>
            </a:pPr>
            <a:r>
              <a:rPr lang="zh-CN" altLang="en-US" sz="2600" kern="100" dirty="0">
                <a:latin typeface="Times New Roman"/>
                <a:ea typeface="微软雅黑" pitchFamily="34" charset="-122"/>
                <a:cs typeface="Courier New"/>
              </a:rPr>
              <a:t>运用：①婴儿在换乳期内，乳类仍是供应能量的主要来源，泥糊状食品是必须添加的食物，是基本的</a:t>
            </a:r>
            <a:r>
              <a:rPr lang="en-US" altLang="zh-CN" sz="2600" kern="100" dirty="0">
                <a:latin typeface="Times New Roman"/>
                <a:ea typeface="微软雅黑" pitchFamily="34" charset="-122"/>
                <a:cs typeface="Courier New"/>
              </a:rPr>
              <a:t>________</a:t>
            </a:r>
            <a:r>
              <a:rPr lang="zh-CN" altLang="en-US" sz="2600" kern="100" dirty="0">
                <a:latin typeface="Times New Roman"/>
                <a:ea typeface="微软雅黑" pitchFamily="34" charset="-122"/>
                <a:cs typeface="Courier New"/>
              </a:rPr>
              <a:t>载体。</a:t>
            </a:r>
          </a:p>
          <a:p>
            <a:pPr algn="just">
              <a:lnSpc>
                <a:spcPct val="150000"/>
              </a:lnSpc>
              <a:spcAft>
                <a:spcPts val="0"/>
              </a:spcAft>
            </a:pPr>
            <a:r>
              <a:rPr lang="zh-CN" altLang="en-US" sz="2600" kern="100" dirty="0">
                <a:latin typeface="Times New Roman"/>
                <a:ea typeface="微软雅黑" pitchFamily="34" charset="-122"/>
                <a:cs typeface="Courier New"/>
              </a:rPr>
              <a:t>②</a:t>
            </a:r>
            <a:r>
              <a:rPr lang="en-US" altLang="zh-CN" sz="2600" kern="100" dirty="0">
                <a:latin typeface="Times New Roman"/>
                <a:ea typeface="微软雅黑" pitchFamily="34" charset="-122"/>
                <a:cs typeface="Courier New"/>
              </a:rPr>
              <a:t>________</a:t>
            </a:r>
            <a:r>
              <a:rPr lang="zh-CN" altLang="en-US" sz="2600" kern="100" dirty="0">
                <a:latin typeface="Times New Roman"/>
                <a:ea typeface="微软雅黑" pitchFamily="34" charset="-122"/>
                <a:cs typeface="Courier New"/>
              </a:rPr>
              <a:t>使用小腿后侧的腓肠肌，而使之僵硬变大，易造成肌肉型萝卜腿。</a:t>
            </a:r>
          </a:p>
          <a:p>
            <a:pPr algn="just">
              <a:lnSpc>
                <a:spcPct val="150000"/>
              </a:lnSpc>
              <a:spcAft>
                <a:spcPts val="0"/>
              </a:spcAft>
            </a:pPr>
            <a:endParaRPr lang="zh-CN" altLang="en-US" sz="2600" kern="100" dirty="0">
              <a:latin typeface="Times New Roman"/>
              <a:ea typeface="微软雅黑" pitchFamily="34" charset="-122"/>
              <a:cs typeface="Courier New"/>
            </a:endParaRPr>
          </a:p>
        </p:txBody>
      </p:sp>
      <p:sp>
        <p:nvSpPr>
          <p:cNvPr id="2" name="矩形 1"/>
          <p:cNvSpPr/>
          <p:nvPr/>
        </p:nvSpPr>
        <p:spPr>
          <a:xfrm>
            <a:off x="3782109" y="4702209"/>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过渡</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6" name="矩形 5"/>
          <p:cNvSpPr/>
          <p:nvPr/>
        </p:nvSpPr>
        <p:spPr>
          <a:xfrm>
            <a:off x="795049" y="530280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过度</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Tree>
    <p:extLst>
      <p:ext uri="{BB962C8B-B14F-4D97-AF65-F5344CB8AC3E}">
        <p14:creationId xmlns:p14="http://schemas.microsoft.com/office/powerpoint/2010/main" val="20477414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44867" y="854040"/>
            <a:ext cx="11236007" cy="4093428"/>
          </a:xfrm>
          <a:prstGeom prst="rect">
            <a:avLst/>
          </a:prstGeom>
          <a:noFill/>
        </p:spPr>
        <p:txBody>
          <a:bodyPr wrap="square" rtlCol="0">
            <a:spAutoFit/>
          </a:bodyPr>
          <a:lstStyle/>
          <a:p>
            <a:pPr algn="just">
              <a:lnSpc>
                <a:spcPct val="200000"/>
              </a:lnSpc>
              <a:spcAft>
                <a:spcPts val="0"/>
              </a:spcAft>
            </a:pPr>
            <a:r>
              <a:rPr lang="en-US" altLang="zh-CN" sz="2600" kern="100" dirty="0">
                <a:latin typeface="Times New Roman"/>
                <a:ea typeface="微软雅黑" pitchFamily="34" charset="-122"/>
                <a:cs typeface="Courier New"/>
              </a:rPr>
              <a:t>(2)</a:t>
            </a:r>
            <a:r>
              <a:rPr lang="zh-CN" altLang="en-US" sz="2600" kern="100" dirty="0">
                <a:latin typeface="Times New Roman"/>
                <a:ea typeface="微软雅黑" pitchFamily="34" charset="-122"/>
                <a:cs typeface="Courier New"/>
              </a:rPr>
              <a:t>肆虐</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肆意</a:t>
            </a:r>
          </a:p>
          <a:p>
            <a:pPr algn="just">
              <a:lnSpc>
                <a:spcPct val="200000"/>
              </a:lnSpc>
              <a:spcAft>
                <a:spcPts val="0"/>
              </a:spcAft>
            </a:pPr>
            <a:r>
              <a:rPr lang="zh-CN" altLang="en-US" sz="2600" kern="100" dirty="0">
                <a:latin typeface="Times New Roman"/>
                <a:ea typeface="微软雅黑" pitchFamily="34" charset="-122"/>
                <a:cs typeface="Courier New"/>
              </a:rPr>
              <a:t>辨析：都是动词，都含有不顾一切、任意妄为的意思。</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肆虐</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指任意残杀或迫害；起破坏作用；</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肆意</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Courier New"/>
              </a:rPr>
              <a:t>指不顾一切由着自己的性子</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去做</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a:t>
            </a:r>
          </a:p>
          <a:p>
            <a:pPr algn="just">
              <a:lnSpc>
                <a:spcPct val="200000"/>
              </a:lnSpc>
              <a:spcAft>
                <a:spcPts val="0"/>
              </a:spcAft>
            </a:pPr>
            <a:r>
              <a:rPr lang="zh-CN" altLang="en-US" sz="2600" kern="100" dirty="0">
                <a:latin typeface="Times New Roman"/>
                <a:ea typeface="微软雅黑" pitchFamily="34" charset="-122"/>
                <a:cs typeface="Courier New"/>
              </a:rPr>
              <a:t>运用：①加拿大山火</a:t>
            </a:r>
            <a:r>
              <a:rPr lang="en-US" altLang="zh-CN" sz="2600" kern="100" dirty="0">
                <a:latin typeface="Times New Roman"/>
                <a:ea typeface="微软雅黑" pitchFamily="34" charset="-122"/>
                <a:cs typeface="Courier New"/>
              </a:rPr>
              <a:t>________</a:t>
            </a:r>
            <a:r>
              <a:rPr lang="zh-CN" altLang="en-US" sz="2600" kern="100" dirty="0">
                <a:latin typeface="Times New Roman"/>
                <a:ea typeface="微软雅黑" pitchFamily="34" charset="-122"/>
                <a:cs typeface="Courier New"/>
              </a:rPr>
              <a:t>，七千居民撤离。</a:t>
            </a:r>
          </a:p>
          <a:p>
            <a:pPr algn="just">
              <a:lnSpc>
                <a:spcPct val="200000"/>
              </a:lnSpc>
              <a:spcAft>
                <a:spcPts val="0"/>
              </a:spcAft>
            </a:pPr>
            <a:r>
              <a:rPr lang="zh-CN" altLang="en-US" sz="2600" kern="100" dirty="0">
                <a:latin typeface="Times New Roman"/>
                <a:ea typeface="微软雅黑" pitchFamily="34" charset="-122"/>
                <a:cs typeface="Courier New"/>
              </a:rPr>
              <a:t>②这种破坏海河生态平衡的</a:t>
            </a:r>
            <a:r>
              <a:rPr lang="en-US" altLang="zh-CN" sz="2600" kern="100" dirty="0">
                <a:latin typeface="Times New Roman"/>
                <a:ea typeface="微软雅黑" pitchFamily="34" charset="-122"/>
                <a:cs typeface="Courier New"/>
              </a:rPr>
              <a:t>________</a:t>
            </a:r>
            <a:r>
              <a:rPr lang="zh-CN" altLang="en-US" sz="2600" kern="100" dirty="0">
                <a:latin typeface="Times New Roman"/>
                <a:ea typeface="微软雅黑" pitchFamily="34" charset="-122"/>
                <a:cs typeface="Courier New"/>
              </a:rPr>
              <a:t>捕捞行为实属不该。</a:t>
            </a:r>
          </a:p>
        </p:txBody>
      </p:sp>
      <p:sp>
        <p:nvSpPr>
          <p:cNvPr id="3" name="矩形 2"/>
          <p:cNvSpPr/>
          <p:nvPr/>
        </p:nvSpPr>
        <p:spPr>
          <a:xfrm>
            <a:off x="3667809" y="3506430"/>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肆虐</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sp>
        <p:nvSpPr>
          <p:cNvPr id="4" name="矩形 3"/>
          <p:cNvSpPr/>
          <p:nvPr/>
        </p:nvSpPr>
        <p:spPr>
          <a:xfrm>
            <a:off x="4610784" y="4298434"/>
            <a:ext cx="851515" cy="492443"/>
          </a:xfrm>
          <a:prstGeom prst="rect">
            <a:avLst/>
          </a:prstGeom>
        </p:spPr>
        <p:txBody>
          <a:bodyPr wrap="none">
            <a:spAutoFit/>
          </a:bodyPr>
          <a:lstStyle/>
          <a:p>
            <a:r>
              <a:rPr lang="zh-CN" altLang="zh-CN" sz="2600" kern="100" dirty="0">
                <a:solidFill>
                  <a:schemeClr val="accent6">
                    <a:lumMod val="75000"/>
                  </a:schemeClr>
                </a:solidFill>
                <a:latin typeface="微软雅黑" pitchFamily="34" charset="-122"/>
                <a:ea typeface="微软雅黑" pitchFamily="34" charset="-122"/>
                <a:cs typeface="Courier New"/>
              </a:rPr>
              <a:t>肆意</a:t>
            </a:r>
            <a:endParaRPr lang="zh-CN" altLang="en-US" sz="2600" kern="100" dirty="0">
              <a:solidFill>
                <a:schemeClr val="accent6">
                  <a:lumMod val="75000"/>
                </a:schemeClr>
              </a:solidFill>
              <a:latin typeface="微软雅黑" pitchFamily="34" charset="-122"/>
              <a:ea typeface="微软雅黑" pitchFamily="34" charset="-122"/>
              <a:cs typeface="Courier New"/>
            </a:endParaRPr>
          </a:p>
        </p:txBody>
      </p:sp>
      <p:grpSp>
        <p:nvGrpSpPr>
          <p:cNvPr id="5" name="组合 4"/>
          <p:cNvGrpSpPr/>
          <p:nvPr/>
        </p:nvGrpSpPr>
        <p:grpSpPr>
          <a:xfrm rot="5400000">
            <a:off x="11465834" y="5699666"/>
            <a:ext cx="549128" cy="549414"/>
            <a:chOff x="11226607" y="6533712"/>
            <a:chExt cx="360000" cy="360000"/>
          </a:xfrm>
        </p:grpSpPr>
        <p:sp>
          <p:nvSpPr>
            <p:cNvPr id="6" name="椭圆 5">
              <a:hlinkClick r:id="rId2" action="ppaction://hlinksldjump"/>
            </p:cNvPr>
            <p:cNvSpPr/>
            <p:nvPr userDrawn="1"/>
          </p:nvSpPr>
          <p:spPr>
            <a:xfrm>
              <a:off x="11226607" y="6533712"/>
              <a:ext cx="360000" cy="360000"/>
            </a:xfrm>
            <a:prstGeom prst="ellipse">
              <a:avLst/>
            </a:prstGeom>
            <a:solidFill>
              <a:srgbClr val="FF95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8" name="燕尾形 7">
              <a:hlinkClick r:id="rId2" action="ppaction://hlinksldjump"/>
            </p:cNvPr>
            <p:cNvSpPr/>
            <p:nvPr userDrawn="1"/>
          </p:nvSpPr>
          <p:spPr>
            <a:xfrm flipH="1">
              <a:off x="11320207" y="6627312"/>
              <a:ext cx="172800" cy="172800"/>
            </a:xfrm>
            <a:prstGeom prst="chevron">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tx1"/>
                </a:solidFill>
              </a:endParaRPr>
            </a:p>
          </p:txBody>
        </p:sp>
      </p:grpSp>
    </p:spTree>
    <p:extLst>
      <p:ext uri="{BB962C8B-B14F-4D97-AF65-F5344CB8AC3E}">
        <p14:creationId xmlns:p14="http://schemas.microsoft.com/office/powerpoint/2010/main" val="504200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18" y="790848"/>
            <a:ext cx="11207055" cy="5401479"/>
          </a:xfrm>
          <a:prstGeom prst="rect">
            <a:avLst/>
          </a:prstGeom>
          <a:noFill/>
        </p:spPr>
        <p:txBody>
          <a:bodyPr wrap="square" rtlCol="0">
            <a:spAutoFit/>
          </a:bodyPr>
          <a:lstStyle/>
          <a:p>
            <a:pPr algn="just">
              <a:lnSpc>
                <a:spcPct val="150000"/>
              </a:lnSpc>
              <a:spcAft>
                <a:spcPts val="0"/>
              </a:spcAft>
            </a:pPr>
            <a:r>
              <a:rPr lang="zh-CN" altLang="zh-CN" sz="2200" b="1" kern="100" dirty="0">
                <a:solidFill>
                  <a:schemeClr val="bg1">
                    <a:lumMod val="50000"/>
                  </a:schemeClr>
                </a:solidFill>
                <a:latin typeface="Times New Roman"/>
                <a:ea typeface="微软雅黑" pitchFamily="34" charset="-122"/>
                <a:cs typeface="Times New Roman"/>
              </a:rPr>
              <a:t>一、文本助读</a:t>
            </a:r>
            <a:endParaRPr lang="zh-CN" altLang="zh-CN" sz="2200" b="1" kern="100" dirty="0">
              <a:solidFill>
                <a:schemeClr val="bg1">
                  <a:lumMod val="50000"/>
                </a:schemeClr>
              </a:solidFill>
              <a:latin typeface="宋体"/>
              <a:ea typeface="微软雅黑" pitchFamily="34" charset="-122"/>
              <a:cs typeface="Courier New"/>
            </a:endParaRPr>
          </a:p>
          <a:p>
            <a:pPr algn="just">
              <a:lnSpc>
                <a:spcPct val="150000"/>
              </a:lnSpc>
              <a:spcAft>
                <a:spcPts val="0"/>
              </a:spcAft>
            </a:pPr>
            <a:r>
              <a:rPr lang="zh-CN" altLang="en-US" sz="2600" kern="100" dirty="0" smtClean="0">
                <a:latin typeface="Times New Roman"/>
                <a:ea typeface="微软雅黑" pitchFamily="34" charset="-122"/>
                <a:cs typeface="Times New Roman"/>
              </a:rPr>
              <a:t>       小说</a:t>
            </a:r>
            <a:r>
              <a:rPr lang="en-US" altLang="zh-CN" sz="2600" kern="100" dirty="0">
                <a:latin typeface="Times New Roman"/>
                <a:ea typeface="微软雅黑" pitchFamily="34" charset="-122"/>
                <a:cs typeface="Times New Roman"/>
              </a:rPr>
              <a:t>《</a:t>
            </a:r>
            <a:r>
              <a:rPr lang="zh-CN" altLang="en-US" sz="2600" kern="100" dirty="0">
                <a:latin typeface="Times New Roman"/>
                <a:ea typeface="微软雅黑" pitchFamily="34" charset="-122"/>
                <a:cs typeface="Times New Roman"/>
              </a:rPr>
              <a:t>边城</a:t>
            </a:r>
            <a:r>
              <a:rPr lang="en-US" altLang="zh-CN" sz="2600" kern="100" dirty="0">
                <a:latin typeface="Times New Roman"/>
                <a:ea typeface="微软雅黑" pitchFamily="34" charset="-122"/>
                <a:cs typeface="Times New Roman"/>
              </a:rPr>
              <a:t>》</a:t>
            </a:r>
            <a:r>
              <a:rPr lang="zh-CN" altLang="en-US" sz="2600" kern="100" dirty="0">
                <a:latin typeface="Times New Roman"/>
                <a:ea typeface="微软雅黑" pitchFamily="34" charset="-122"/>
                <a:cs typeface="Times New Roman"/>
              </a:rPr>
              <a:t>描绘了一幅民风淳朴的风情画，作者深情地歌咏了亲情、爱情及人与人之间的友爱之情，充分展示了湘西的古老民俗与人物的善良心地。无论是植根于当地悠远历史土壤里的</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爷爷</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的那种自甘贫苦而生性达观、洞悉世情而信守天命的善良，还是在古老传统里冒出新枝、尚未沾染世俗尘埃的</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翠翠</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天保</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傩送</a:t>
            </a:r>
            <a:r>
              <a:rPr lang="zh-CN" altLang="en-US" sz="2600" kern="100" dirty="0">
                <a:latin typeface="宋体" pitchFamily="2" charset="-122"/>
                <a:ea typeface="宋体" pitchFamily="2" charset="-122"/>
                <a:cs typeface="Courier New"/>
              </a:rPr>
              <a:t>”</a:t>
            </a:r>
            <a:r>
              <a:rPr lang="zh-CN" altLang="en-US" sz="2600" kern="100" dirty="0">
                <a:latin typeface="Times New Roman"/>
                <a:ea typeface="微软雅黑" pitchFamily="34" charset="-122"/>
                <a:cs typeface="Times New Roman"/>
              </a:rPr>
              <a:t>的那种初涉人世而摒弃旧俗、虽历经风雨而其志不渝的聪慧，作者无不凭着自己敏锐的艺术感受力，捕捉到了那种人与人之间的善意和坦诚，反映了他对美好人性的赞颂和对已被现代文明锈蚀和破坏了的传统美德的呼唤。</a:t>
            </a:r>
            <a:endParaRPr lang="zh-CN" altLang="zh-CN" sz="2600" kern="100" dirty="0">
              <a:effectLst/>
              <a:latin typeface="宋体"/>
              <a:ea typeface="微软雅黑" pitchFamily="34" charset="-122"/>
              <a:cs typeface="Courier New"/>
            </a:endParaRPr>
          </a:p>
        </p:txBody>
      </p:sp>
      <p:sp>
        <p:nvSpPr>
          <p:cNvPr id="6" name="TextBox 37"/>
          <p:cNvSpPr txBox="1"/>
          <p:nvPr/>
        </p:nvSpPr>
        <p:spPr>
          <a:xfrm>
            <a:off x="56444" y="76145"/>
            <a:ext cx="7710311" cy="461665"/>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合作探究       </a:t>
            </a:r>
            <a:r>
              <a:rPr kumimoji="0" lang="zh-CN" altLang="en-US" sz="2400" b="1" i="0" u="none" strike="noStrike" kern="0" cap="none" spc="0" normalizeH="0" noProof="0" dirty="0" smtClean="0">
                <a:ln>
                  <a:noFill/>
                </a:ln>
                <a:solidFill>
                  <a:schemeClr val="bg1"/>
                </a:solidFill>
                <a:effectLst/>
                <a:uLnTx/>
                <a:uFillTx/>
                <a:latin typeface="微软雅黑" pitchFamily="34" charset="-122"/>
                <a:ea typeface="微软雅黑" pitchFamily="34" charset="-122"/>
              </a:rPr>
              <a:t>            </a:t>
            </a: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              </a:t>
            </a:r>
            <a:r>
              <a:rPr kumimoji="0" lang="zh-CN" altLang="en-US" sz="2200" b="0" i="0" u="none" strike="noStrike" kern="0" cap="none" spc="0" normalizeH="0" baseline="0" noProof="0" dirty="0" smtClean="0">
                <a:ln>
                  <a:noFill/>
                </a:ln>
                <a:solidFill>
                  <a:schemeClr val="accent6">
                    <a:lumMod val="60000"/>
                    <a:lumOff val="40000"/>
                  </a:schemeClr>
                </a:solidFill>
                <a:effectLst/>
                <a:uLnTx/>
                <a:uFillTx/>
                <a:latin typeface="微软雅黑" pitchFamily="34" charset="-122"/>
                <a:ea typeface="微软雅黑" pitchFamily="34" charset="-122"/>
              </a:rPr>
              <a:t>奇文共欣赏，疑义相与析</a:t>
            </a:r>
            <a:endParaRPr kumimoji="0" lang="zh-CN" altLang="en-US" sz="2200" b="0" i="0" u="none" strike="noStrike" kern="0" cap="none" spc="0" normalizeH="0" baseline="0" noProof="0" dirty="0">
              <a:ln>
                <a:noFill/>
              </a:ln>
              <a:solidFill>
                <a:schemeClr val="accent6">
                  <a:lumMod val="60000"/>
                  <a:lumOff val="40000"/>
                </a:schemeClr>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239704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35370" y="975891"/>
            <a:ext cx="2280602" cy="407786"/>
          </a:xfrm>
          <a:prstGeom prst="rect">
            <a:avLst/>
          </a:prstGeom>
          <a:noFill/>
          <a:ln>
            <a:noFill/>
          </a:ln>
        </p:spPr>
        <p:txBody>
          <a:bodyPr wrap="square" lIns="68562" tIns="34281" rIns="68562" bIns="34281" rtlCol="0">
            <a:spAutoFit/>
          </a:bodyPr>
          <a:lstStyle/>
          <a:p>
            <a:r>
              <a:rPr lang="zh-CN" altLang="en-US" sz="2200" b="1" kern="100" dirty="0">
                <a:solidFill>
                  <a:schemeClr val="bg1">
                    <a:lumMod val="50000"/>
                  </a:schemeClr>
                </a:solidFill>
                <a:latin typeface="Times New Roman"/>
                <a:ea typeface="微软雅黑" pitchFamily="34" charset="-122"/>
                <a:cs typeface="Times New Roman"/>
              </a:rPr>
              <a:t>结构图示</a:t>
            </a:r>
            <a:endParaRPr lang="zh-CN" altLang="zh-CN" sz="2200" b="1" kern="100" dirty="0">
              <a:solidFill>
                <a:schemeClr val="bg1">
                  <a:lumMod val="50000"/>
                </a:schemeClr>
              </a:solidFill>
              <a:latin typeface="Times New Roman"/>
              <a:ea typeface="微软雅黑" pitchFamily="34" charset="-122"/>
              <a:cs typeface="Times New Roman"/>
            </a:endParaRPr>
          </a:p>
        </p:txBody>
      </p:sp>
      <p:pic>
        <p:nvPicPr>
          <p:cNvPr id="4098" name="Picture 2" descr="\\鹿晴晴\e\鹿晴晴\2014\源文件\语文 人教版 必修5\人教语文必修5\R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6975" y="775680"/>
            <a:ext cx="8074025" cy="505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2959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5237" y="36220"/>
            <a:ext cx="11231438" cy="1631216"/>
          </a:xfrm>
          <a:prstGeom prst="rect">
            <a:avLst/>
          </a:prstGeom>
          <a:noFill/>
        </p:spPr>
        <p:txBody>
          <a:bodyPr wrap="square" rtlCol="0">
            <a:spAutoFit/>
          </a:bodyPr>
          <a:lstStyle/>
          <a:p>
            <a:pPr algn="just">
              <a:lnSpc>
                <a:spcPct val="200000"/>
              </a:lnSpc>
              <a:spcAft>
                <a:spcPts val="0"/>
              </a:spcAft>
            </a:pPr>
            <a:r>
              <a:rPr lang="zh-CN" altLang="zh-CN" sz="2200" b="1" kern="100" dirty="0">
                <a:solidFill>
                  <a:schemeClr val="bg1">
                    <a:lumMod val="50000"/>
                  </a:schemeClr>
                </a:solidFill>
                <a:latin typeface="Times New Roman"/>
                <a:ea typeface="微软雅黑" pitchFamily="34" charset="-122"/>
                <a:cs typeface="Times New Roman"/>
              </a:rPr>
              <a:t>二、小组合作</a:t>
            </a:r>
          </a:p>
          <a:p>
            <a:pPr algn="just">
              <a:lnSpc>
                <a:spcPct val="200000"/>
              </a:lnSpc>
              <a:spcAft>
                <a:spcPts val="0"/>
              </a:spcAft>
            </a:pPr>
            <a:r>
              <a:rPr lang="en-US" altLang="zh-CN" sz="2800" kern="100" dirty="0">
                <a:latin typeface="Times New Roman"/>
                <a:ea typeface="微软雅黑"/>
              </a:rPr>
              <a:t>1</a:t>
            </a:r>
            <a:r>
              <a:rPr lang="zh-CN" altLang="zh-CN" sz="2800" kern="100" dirty="0">
                <a:latin typeface="Times New Roman"/>
                <a:ea typeface="微软雅黑"/>
                <a:cs typeface="Times New Roman"/>
              </a:rPr>
              <a:t>．节选内容围绕哪个传统节日展开？每节主要写了哪些事？</a:t>
            </a:r>
            <a:endParaRPr lang="zh-CN" altLang="zh-CN" sz="2600" kern="100" dirty="0">
              <a:solidFill>
                <a:schemeClr val="tx1">
                  <a:lumMod val="75000"/>
                  <a:lumOff val="25000"/>
                </a:schemeClr>
              </a:solidFill>
              <a:latin typeface="宋体"/>
              <a:ea typeface="微软雅黑" pitchFamily="34" charset="-122"/>
              <a:cs typeface="Courier New"/>
            </a:endParaRPr>
          </a:p>
        </p:txBody>
      </p:sp>
      <p:sp>
        <p:nvSpPr>
          <p:cNvPr id="6" name="Rectangle 2"/>
          <p:cNvSpPr>
            <a:spLocks noChangeArrowheads="1"/>
          </p:cNvSpPr>
          <p:nvPr/>
        </p:nvSpPr>
        <p:spPr bwMode="auto">
          <a:xfrm>
            <a:off x="4506913" y="28400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7" name="TextBox 6"/>
          <p:cNvSpPr txBox="1"/>
          <p:nvPr/>
        </p:nvSpPr>
        <p:spPr>
          <a:xfrm>
            <a:off x="272580" y="1676792"/>
            <a:ext cx="11343752" cy="4222503"/>
          </a:xfrm>
          <a:prstGeom prst="rect">
            <a:avLst/>
          </a:prstGeom>
          <a:noFill/>
        </p:spPr>
        <p:txBody>
          <a:bodyPr wrap="square" rtlCol="0">
            <a:spAutoFit/>
          </a:bodyPr>
          <a:lstStyle/>
          <a:p>
            <a:pPr algn="just">
              <a:lnSpc>
                <a:spcPct val="150000"/>
              </a:lnSpc>
              <a:spcAft>
                <a:spcPts val="0"/>
              </a:spcAft>
            </a:pPr>
            <a:r>
              <a:rPr lang="zh-CN" altLang="zh-CN" sz="2600" b="1" kern="100" dirty="0" smtClean="0">
                <a:solidFill>
                  <a:srgbClr val="E36C0A"/>
                </a:solidFill>
                <a:latin typeface="Times New Roman"/>
                <a:ea typeface="微软雅黑" pitchFamily="34" charset="-122"/>
              </a:rPr>
              <a:t>答案</a:t>
            </a:r>
            <a:r>
              <a:rPr lang="zh-CN" altLang="zh-CN" sz="2600" kern="100" dirty="0" smtClean="0">
                <a:latin typeface="Times New Roman"/>
                <a:ea typeface="微软雅黑" pitchFamily="34" charset="-122"/>
                <a:cs typeface="Times New Roman"/>
              </a:rPr>
              <a:t>　</a:t>
            </a:r>
            <a:r>
              <a:rPr lang="zh-CN" altLang="en-US" sz="2600" kern="100" dirty="0">
                <a:latin typeface="Times New Roman"/>
                <a:ea typeface="微软雅黑" pitchFamily="34" charset="-122"/>
                <a:cs typeface="Times New Roman"/>
              </a:rPr>
              <a:t>围绕端午节展开。</a:t>
            </a:r>
          </a:p>
          <a:p>
            <a:pPr algn="just">
              <a:lnSpc>
                <a:spcPct val="150000"/>
              </a:lnSpc>
              <a:spcAft>
                <a:spcPts val="0"/>
              </a:spcAft>
            </a:pPr>
            <a:r>
              <a:rPr lang="zh-CN" altLang="en-US" sz="2600" kern="100" dirty="0">
                <a:latin typeface="Times New Roman"/>
                <a:ea typeface="微软雅黑" pitchFamily="34" charset="-122"/>
                <a:cs typeface="Times New Roman"/>
              </a:rPr>
              <a:t>第三节叙述了第三个端午节，边城人们筹备龙舟竞赛的热闹场面。</a:t>
            </a:r>
          </a:p>
          <a:p>
            <a:pPr algn="just">
              <a:lnSpc>
                <a:spcPct val="150000"/>
              </a:lnSpc>
              <a:spcAft>
                <a:spcPts val="0"/>
              </a:spcAft>
            </a:pPr>
            <a:r>
              <a:rPr lang="zh-CN" altLang="en-US" sz="2600" kern="100" dirty="0">
                <a:latin typeface="Times New Roman"/>
                <a:ea typeface="微软雅黑" pitchFamily="34" charset="-122"/>
                <a:cs typeface="Times New Roman"/>
              </a:rPr>
              <a:t>第四节追述了两年前第一个端午节，翠翠在河边看龙舟，巧遇二老傩送时的情景。</a:t>
            </a:r>
          </a:p>
          <a:p>
            <a:pPr algn="just">
              <a:lnSpc>
                <a:spcPct val="150000"/>
              </a:lnSpc>
              <a:spcAft>
                <a:spcPts val="0"/>
              </a:spcAft>
            </a:pPr>
            <a:r>
              <a:rPr lang="zh-CN" altLang="en-US" sz="2600" kern="100" dirty="0">
                <a:latin typeface="Times New Roman"/>
                <a:ea typeface="微软雅黑" pitchFamily="34" charset="-122"/>
                <a:cs typeface="Times New Roman"/>
              </a:rPr>
              <a:t>第五节描写上一年端午节翠翠和爷爷看龙舟竞渡时巧遇大老天保的情景。</a:t>
            </a:r>
          </a:p>
          <a:p>
            <a:pPr algn="just">
              <a:lnSpc>
                <a:spcPct val="150000"/>
              </a:lnSpc>
              <a:spcAft>
                <a:spcPts val="0"/>
              </a:spcAft>
            </a:pPr>
            <a:r>
              <a:rPr lang="zh-CN" altLang="en-US" sz="2600" kern="100" dirty="0">
                <a:latin typeface="Times New Roman"/>
                <a:ea typeface="微软雅黑" pitchFamily="34" charset="-122"/>
                <a:cs typeface="Times New Roman"/>
              </a:rPr>
              <a:t>第六节重点写迎婚送亲的花轿来到渡口渡河，撩拨着翠翠内心深处的情思，引发她对爱情的美好憧憬。</a:t>
            </a:r>
          </a:p>
        </p:txBody>
      </p:sp>
    </p:spTree>
    <p:extLst>
      <p:ext uri="{BB962C8B-B14F-4D97-AF65-F5344CB8AC3E}">
        <p14:creationId xmlns:p14="http://schemas.microsoft.com/office/powerpoint/2010/main" val="2040196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blinds(horizontal)">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blinds(horizontal)">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blinds(horizontal)">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blinds(horizontal)">
                                      <p:cBhvr>
                                        <p:cTn id="2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3337" y="760120"/>
            <a:ext cx="11231438" cy="819455"/>
          </a:xfrm>
          <a:prstGeom prst="rect">
            <a:avLst/>
          </a:prstGeom>
          <a:noFill/>
        </p:spPr>
        <p:txBody>
          <a:bodyPr wrap="square" rtlCol="0">
            <a:spAutoFit/>
          </a:bodyPr>
          <a:lstStyle/>
          <a:p>
            <a:pPr algn="just">
              <a:lnSpc>
                <a:spcPct val="200000"/>
              </a:lnSpc>
              <a:spcAft>
                <a:spcPts val="0"/>
              </a:spcAft>
            </a:pPr>
            <a:r>
              <a:rPr lang="en-US" altLang="zh-CN" sz="2800" kern="100" dirty="0">
                <a:latin typeface="Times New Roman"/>
                <a:ea typeface="微软雅黑"/>
              </a:rPr>
              <a:t>2</a:t>
            </a:r>
            <a:r>
              <a:rPr lang="zh-CN" altLang="en-US" sz="2800" kern="100" dirty="0">
                <a:latin typeface="Times New Roman"/>
                <a:ea typeface="微软雅黑"/>
              </a:rPr>
              <a:t>．文中写了几个端午节？在结构安排上有何特点？</a:t>
            </a:r>
            <a:endParaRPr lang="zh-CN" altLang="zh-CN" sz="2600" kern="100" dirty="0">
              <a:solidFill>
                <a:schemeClr val="tx1">
                  <a:lumMod val="75000"/>
                  <a:lumOff val="25000"/>
                </a:schemeClr>
              </a:solidFill>
              <a:latin typeface="宋体"/>
              <a:ea typeface="微软雅黑" pitchFamily="34" charset="-122"/>
              <a:cs typeface="Courier New"/>
            </a:endParaRPr>
          </a:p>
        </p:txBody>
      </p:sp>
      <p:sp>
        <p:nvSpPr>
          <p:cNvPr id="6" name="Rectangle 2"/>
          <p:cNvSpPr>
            <a:spLocks noChangeArrowheads="1"/>
          </p:cNvSpPr>
          <p:nvPr/>
        </p:nvSpPr>
        <p:spPr bwMode="auto">
          <a:xfrm>
            <a:off x="4506913" y="28400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7" name="TextBox 6"/>
          <p:cNvSpPr txBox="1"/>
          <p:nvPr/>
        </p:nvSpPr>
        <p:spPr>
          <a:xfrm>
            <a:off x="272580" y="1676792"/>
            <a:ext cx="11343752" cy="3416320"/>
          </a:xfrm>
          <a:prstGeom prst="rect">
            <a:avLst/>
          </a:prstGeom>
          <a:noFill/>
        </p:spPr>
        <p:txBody>
          <a:bodyPr wrap="square" rtlCol="0">
            <a:spAutoFit/>
          </a:bodyPr>
          <a:lstStyle/>
          <a:p>
            <a:pPr algn="just">
              <a:lnSpc>
                <a:spcPct val="200000"/>
              </a:lnSpc>
              <a:spcAft>
                <a:spcPts val="0"/>
              </a:spcAft>
            </a:pPr>
            <a:r>
              <a:rPr lang="zh-CN" altLang="zh-CN" sz="2700" b="1" kern="100" dirty="0" smtClean="0">
                <a:solidFill>
                  <a:srgbClr val="E36C0A"/>
                </a:solidFill>
                <a:latin typeface="Times New Roman"/>
                <a:ea typeface="微软雅黑" pitchFamily="34" charset="-122"/>
              </a:rPr>
              <a:t>答案</a:t>
            </a:r>
            <a:r>
              <a:rPr lang="zh-CN" altLang="zh-CN" sz="2700" kern="100" dirty="0" smtClean="0">
                <a:latin typeface="Times New Roman"/>
                <a:ea typeface="微软雅黑" pitchFamily="34" charset="-122"/>
                <a:cs typeface="Times New Roman"/>
              </a:rPr>
              <a:t>　</a:t>
            </a:r>
            <a:r>
              <a:rPr lang="zh-CN" altLang="en-US" sz="2700" kern="100" dirty="0">
                <a:latin typeface="Times New Roman"/>
                <a:ea typeface="微软雅黑" pitchFamily="34" charset="-122"/>
                <a:cs typeface="Times New Roman"/>
              </a:rPr>
              <a:t>共写了三个端午节，</a:t>
            </a:r>
            <a:r>
              <a:rPr lang="zh-CN" altLang="en-US" sz="2700" kern="100" dirty="0" smtClean="0">
                <a:latin typeface="Times New Roman"/>
                <a:ea typeface="微软雅黑" pitchFamily="34" charset="-122"/>
                <a:cs typeface="Times New Roman"/>
              </a:rPr>
              <a:t>按照</a:t>
            </a:r>
            <a:r>
              <a:rPr lang="zh-CN" altLang="en-US" sz="2600" kern="100" dirty="0" smtClean="0">
                <a:latin typeface="+mj-ea"/>
                <a:ea typeface="+mj-ea"/>
                <a:cs typeface="Courier New"/>
              </a:rPr>
              <a:t>“</a:t>
            </a:r>
            <a:r>
              <a:rPr lang="zh-CN" altLang="en-US" sz="2700" kern="100" dirty="0" smtClean="0">
                <a:latin typeface="Times New Roman"/>
                <a:ea typeface="微软雅黑" pitchFamily="34" charset="-122"/>
                <a:cs typeface="Times New Roman"/>
              </a:rPr>
              <a:t>眼前</a:t>
            </a:r>
            <a:r>
              <a:rPr lang="zh-CN" altLang="en-US" sz="2700" kern="100" dirty="0">
                <a:latin typeface="Times New Roman"/>
                <a:ea typeface="微软雅黑" pitchFamily="34" charset="-122"/>
                <a:cs typeface="Times New Roman"/>
              </a:rPr>
              <a:t>的端午</a:t>
            </a:r>
            <a:r>
              <a:rPr lang="en-US" altLang="zh-CN" sz="2700" kern="100" dirty="0">
                <a:latin typeface="Times New Roman"/>
                <a:ea typeface="微软雅黑" pitchFamily="34" charset="-122"/>
                <a:cs typeface="Times New Roman"/>
              </a:rPr>
              <a:t>——</a:t>
            </a:r>
            <a:r>
              <a:rPr lang="zh-CN" altLang="en-US" sz="2700" kern="100" dirty="0">
                <a:latin typeface="Times New Roman"/>
                <a:ea typeface="微软雅黑" pitchFamily="34" charset="-122"/>
                <a:cs typeface="Times New Roman"/>
              </a:rPr>
              <a:t>两年前的端午</a:t>
            </a:r>
            <a:r>
              <a:rPr lang="en-US" altLang="zh-CN" sz="2700" kern="100" dirty="0">
                <a:latin typeface="Times New Roman"/>
                <a:ea typeface="微软雅黑" pitchFamily="34" charset="-122"/>
                <a:cs typeface="Times New Roman"/>
              </a:rPr>
              <a:t>——</a:t>
            </a:r>
            <a:r>
              <a:rPr lang="zh-CN" altLang="en-US" sz="2700" kern="100" dirty="0">
                <a:latin typeface="Times New Roman"/>
                <a:ea typeface="微软雅黑" pitchFamily="34" charset="-122"/>
                <a:cs typeface="Times New Roman"/>
              </a:rPr>
              <a:t>上一年的端午</a:t>
            </a:r>
            <a:r>
              <a:rPr lang="en-US" altLang="zh-CN" sz="2700" kern="100" dirty="0">
                <a:latin typeface="Times New Roman"/>
                <a:ea typeface="微软雅黑" pitchFamily="34" charset="-122"/>
                <a:cs typeface="Times New Roman"/>
              </a:rPr>
              <a:t>——</a:t>
            </a:r>
            <a:r>
              <a:rPr lang="zh-CN" altLang="en-US" sz="2700" kern="100" dirty="0">
                <a:latin typeface="Times New Roman"/>
                <a:ea typeface="微软雅黑" pitchFamily="34" charset="-122"/>
                <a:cs typeface="Times New Roman"/>
              </a:rPr>
              <a:t>眼前的端午</a:t>
            </a:r>
            <a:r>
              <a:rPr lang="zh-CN" altLang="en-US" sz="2700" kern="100" dirty="0">
                <a:latin typeface="+mj-ea"/>
                <a:ea typeface="+mj-ea"/>
                <a:cs typeface="Times New Roman"/>
              </a:rPr>
              <a:t>”</a:t>
            </a:r>
            <a:r>
              <a:rPr lang="zh-CN" altLang="en-US" sz="2700" kern="100" dirty="0">
                <a:latin typeface="Times New Roman"/>
                <a:ea typeface="微软雅黑" pitchFamily="34" charset="-122"/>
                <a:cs typeface="Times New Roman"/>
              </a:rPr>
              <a:t>的顺序来展开情节。可见时间安排忽而眼前忽而追忆，回环往复衔接得天衣无缝，情节铺陈上运用顺叙、补叙的叙述手法，跌宕起伏、引人入胜。</a:t>
            </a:r>
          </a:p>
        </p:txBody>
      </p:sp>
    </p:spTree>
    <p:extLst>
      <p:ext uri="{BB962C8B-B14F-4D97-AF65-F5344CB8AC3E}">
        <p14:creationId xmlns:p14="http://schemas.microsoft.com/office/powerpoint/2010/main" val="42480031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578486" y="1214887"/>
            <a:ext cx="6533183" cy="1015663"/>
            <a:chOff x="3903326" y="2514877"/>
            <a:chExt cx="6533183" cy="1015663"/>
          </a:xfrm>
        </p:grpSpPr>
        <p:sp>
          <p:nvSpPr>
            <p:cNvPr id="3" name="文本占位符 3"/>
            <p:cNvSpPr txBox="1">
              <a:spLocks/>
            </p:cNvSpPr>
            <p:nvPr userDrawn="1"/>
          </p:nvSpPr>
          <p:spPr>
            <a:xfrm>
              <a:off x="5523430" y="2780928"/>
              <a:ext cx="4913079" cy="432047"/>
            </a:xfrm>
            <a:prstGeom prst="rect">
              <a:avLst/>
            </a:prstGeom>
          </p:spPr>
          <p:txBody>
            <a:bodyPr vert="horz" lIns="91440" tIns="45720" rIns="91440" bIns="45720" rtlCol="0" anchor="ctr">
              <a:noAutofit/>
            </a:bodyPr>
            <a:lstStyle>
              <a:lvl1pPr marL="0" indent="0" algn="l" defTabSz="914400" rtl="0" eaLnBrk="1" latinLnBrk="0" hangingPunct="1">
                <a:spcBef>
                  <a:spcPct val="20000"/>
                </a:spcBef>
                <a:buFont typeface="Arial" pitchFamily="34" charset="0"/>
                <a:buNone/>
                <a:defRPr sz="2800" b="1" kern="1200">
                  <a:solidFill>
                    <a:srgbClr val="56762C"/>
                  </a:solidFill>
                  <a:latin typeface="+mn-lt"/>
                  <a:ea typeface="+mn-ea"/>
                  <a:cs typeface="+mn-cs"/>
                </a:defRPr>
              </a:lvl1pPr>
              <a:lvl2pPr marL="457200" indent="0" algn="l" defTabSz="914400" rtl="0" eaLnBrk="1" latinLnBrk="0" hangingPunct="1">
                <a:spcBef>
                  <a:spcPct val="20000"/>
                </a:spcBef>
                <a:buFont typeface="Arial"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spcBef>
                  <a:spcPct val="20000"/>
                </a:spcBef>
                <a:buFont typeface="Arial" pitchFamily="34" charset="0"/>
                <a:buNone/>
                <a:defRPr sz="1600" kern="1200">
                  <a:solidFill>
                    <a:schemeClr val="tx1">
                      <a:tint val="75000"/>
                    </a:schemeClr>
                  </a:solidFill>
                  <a:latin typeface="+mn-lt"/>
                  <a:ea typeface="+mn-ea"/>
                  <a:cs typeface="+mn-cs"/>
                </a:defRPr>
              </a:lvl3pPr>
              <a:lvl4pPr marL="1371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4pPr>
              <a:lvl5pPr marL="18288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r>
                <a:rPr lang="zh-CN" altLang="en-US" sz="4500" b="1" smtClean="0">
                  <a:solidFill>
                    <a:srgbClr val="FC6204"/>
                  </a:solidFill>
                  <a:ea typeface="微软雅黑" pitchFamily="34" charset="-122"/>
                </a:rPr>
                <a:t>边城</a:t>
              </a:r>
              <a:endParaRPr lang="zh-CN" altLang="en-US" sz="4500" b="1" dirty="0">
                <a:solidFill>
                  <a:srgbClr val="FC6204"/>
                </a:solidFill>
                <a:ea typeface="微软雅黑" pitchFamily="34" charset="-122"/>
              </a:endParaRPr>
            </a:p>
          </p:txBody>
        </p:sp>
        <p:sp>
          <p:nvSpPr>
            <p:cNvPr id="4" name="TextBox 8"/>
            <p:cNvSpPr txBox="1"/>
            <p:nvPr userDrawn="1"/>
          </p:nvSpPr>
          <p:spPr>
            <a:xfrm>
              <a:off x="3903326" y="2514877"/>
              <a:ext cx="1995045" cy="1015663"/>
            </a:xfrm>
            <a:prstGeom prst="rect">
              <a:avLst/>
            </a:prstGeom>
            <a:noFill/>
          </p:spPr>
          <p:txBody>
            <a:bodyPr wrap="square" rtlCol="0">
              <a:spAutoFit/>
            </a:bodyPr>
            <a:lstStyle/>
            <a:p>
              <a:pPr algn="ctr"/>
              <a:r>
                <a:rPr lang="en-US" altLang="zh-CN" sz="6000" b="1" dirty="0" smtClean="0">
                  <a:solidFill>
                    <a:schemeClr val="tx1">
                      <a:lumMod val="65000"/>
                      <a:lumOff val="35000"/>
                    </a:schemeClr>
                  </a:solidFill>
                  <a:latin typeface="Stencil" pitchFamily="82" charset="0"/>
                  <a:ea typeface="微软雅黑" pitchFamily="34" charset="-122"/>
                </a:rPr>
                <a:t>3</a:t>
              </a:r>
              <a:endParaRPr lang="zh-CN" altLang="en-US" sz="6000" b="1" dirty="0">
                <a:solidFill>
                  <a:schemeClr val="tx1">
                    <a:lumMod val="65000"/>
                    <a:lumOff val="35000"/>
                  </a:schemeClr>
                </a:solidFill>
                <a:latin typeface="Stencil" pitchFamily="82" charset="0"/>
                <a:ea typeface="微软雅黑" pitchFamily="34" charset="-122"/>
              </a:endParaRPr>
            </a:p>
          </p:txBody>
        </p:sp>
      </p:grpSp>
      <p:sp>
        <p:nvSpPr>
          <p:cNvPr id="8" name="矩形 7"/>
          <p:cNvSpPr/>
          <p:nvPr/>
        </p:nvSpPr>
        <p:spPr>
          <a:xfrm>
            <a:off x="225778" y="2557767"/>
            <a:ext cx="11706578" cy="4093428"/>
          </a:xfrm>
          <a:prstGeom prst="rect">
            <a:avLst/>
          </a:prstGeom>
        </p:spPr>
        <p:txBody>
          <a:bodyPr wrap="square">
            <a:spAutoFit/>
          </a:bodyPr>
          <a:lstStyle/>
          <a:p>
            <a:pPr>
              <a:lnSpc>
                <a:spcPct val="200000"/>
              </a:lnSpc>
            </a:pPr>
            <a:r>
              <a:rPr lang="zh-CN" altLang="en-US" sz="2600" dirty="0" smtClean="0">
                <a:latin typeface="微软雅黑" pitchFamily="34" charset="-122"/>
                <a:ea typeface="微软雅黑" pitchFamily="34" charset="-122"/>
              </a:rPr>
              <a:t>        繁华的都市，高楼林立，商品琳琅，乐园怡人，令人目不暇接，心醉神迷。可是闲暇时，我们是不是也想让生活增添点儿古朴意趣呢？掬来清明如玉的静水，洗涤心中的铅华；眺望青翠苍莽的群山，领略逸脱的神气；走进古朴沧桑的古城，感受正直朴素的人性。其实，我们不用走出都市，</a:t>
            </a:r>
            <a:r>
              <a:rPr lang="en-US" altLang="zh-CN" sz="2600" dirty="0" smtClean="0">
                <a:latin typeface="微软雅黑" pitchFamily="34" charset="-122"/>
                <a:ea typeface="微软雅黑" pitchFamily="34" charset="-122"/>
              </a:rPr>
              <a:t>《</a:t>
            </a:r>
            <a:r>
              <a:rPr lang="zh-CN" altLang="en-US" sz="2600" dirty="0" smtClean="0">
                <a:latin typeface="微软雅黑" pitchFamily="34" charset="-122"/>
                <a:ea typeface="微软雅黑" pitchFamily="34" charset="-122"/>
              </a:rPr>
              <a:t>边城</a:t>
            </a:r>
            <a:r>
              <a:rPr lang="en-US" altLang="zh-CN" sz="2600" dirty="0" smtClean="0">
                <a:latin typeface="微软雅黑" pitchFamily="34" charset="-122"/>
                <a:ea typeface="微软雅黑" pitchFamily="34" charset="-122"/>
              </a:rPr>
              <a:t>》</a:t>
            </a:r>
            <a:r>
              <a:rPr lang="zh-CN" altLang="en-US" sz="2600" dirty="0" smtClean="0">
                <a:latin typeface="微软雅黑" pitchFamily="34" charset="-122"/>
                <a:ea typeface="微软雅黑" pitchFamily="34" charset="-122"/>
              </a:rPr>
              <a:t>就给了我们这样的山、水、人。就让我们一起走进</a:t>
            </a:r>
            <a:r>
              <a:rPr lang="zh-CN" altLang="en-US" sz="2600" dirty="0">
                <a:latin typeface="+mj-ea"/>
                <a:ea typeface="+mj-ea"/>
              </a:rPr>
              <a:t>“</a:t>
            </a:r>
            <a:r>
              <a:rPr lang="zh-CN" altLang="en-US" sz="2600" dirty="0">
                <a:latin typeface="微软雅黑" pitchFamily="34" charset="-122"/>
                <a:ea typeface="微软雅黑" pitchFamily="34" charset="-122"/>
              </a:rPr>
              <a:t>边城</a:t>
            </a:r>
            <a:r>
              <a:rPr lang="zh-CN" altLang="en-US" sz="2600" dirty="0">
                <a:latin typeface="+mj-ea"/>
                <a:ea typeface="+mj-ea"/>
              </a:rPr>
              <a:t>”</a:t>
            </a:r>
            <a:r>
              <a:rPr lang="zh-CN" altLang="en-US" sz="2600" dirty="0" smtClean="0">
                <a:latin typeface="微软雅黑" pitchFamily="34" charset="-122"/>
                <a:ea typeface="微软雅黑" pitchFamily="34" charset="-122"/>
              </a:rPr>
              <a:t>，去聆听她的爱她的恨。</a:t>
            </a:r>
            <a:endParaRPr lang="zh-CN" altLang="en-US" sz="2600" dirty="0">
              <a:latin typeface="微软雅黑" pitchFamily="34" charset="-122"/>
              <a:ea typeface="微软雅黑" pitchFamily="34" charset="-122"/>
            </a:endParaRPr>
          </a:p>
        </p:txBody>
      </p:sp>
    </p:spTree>
    <p:extLst>
      <p:ext uri="{BB962C8B-B14F-4D97-AF65-F5344CB8AC3E}">
        <p14:creationId xmlns:p14="http://schemas.microsoft.com/office/powerpoint/2010/main" val="12211736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7137" y="67970"/>
            <a:ext cx="11536238" cy="954107"/>
          </a:xfrm>
          <a:prstGeom prst="rect">
            <a:avLst/>
          </a:prstGeom>
          <a:noFill/>
        </p:spPr>
        <p:txBody>
          <a:bodyPr wrap="square" rtlCol="0">
            <a:spAutoFit/>
          </a:bodyPr>
          <a:lstStyle/>
          <a:p>
            <a:pPr algn="just">
              <a:lnSpc>
                <a:spcPct val="200000"/>
              </a:lnSpc>
              <a:spcAft>
                <a:spcPts val="0"/>
              </a:spcAft>
            </a:pPr>
            <a:r>
              <a:rPr lang="en-US" altLang="zh-CN" sz="2800" kern="100" dirty="0">
                <a:latin typeface="Times New Roman"/>
                <a:ea typeface="微软雅黑"/>
              </a:rPr>
              <a:t>3</a:t>
            </a:r>
            <a:r>
              <a:rPr lang="zh-CN" altLang="zh-CN" sz="2800" kern="100" dirty="0">
                <a:latin typeface="Times New Roman"/>
                <a:ea typeface="微软雅黑"/>
                <a:cs typeface="Times New Roman"/>
              </a:rPr>
              <a:t>．请同学们细读一、二两段，说说边城的与众不同之处</a:t>
            </a:r>
            <a:r>
              <a:rPr lang="zh-CN" altLang="zh-CN" sz="2800" kern="100" dirty="0" smtClean="0">
                <a:latin typeface="Times New Roman"/>
                <a:ea typeface="微软雅黑"/>
                <a:cs typeface="Times New Roman"/>
              </a:rPr>
              <a:t>。</a:t>
            </a:r>
            <a:r>
              <a:rPr lang="en-US" altLang="zh-CN" sz="2800" kern="100" dirty="0" smtClean="0">
                <a:latin typeface="Times New Roman"/>
                <a:ea typeface="微软雅黑"/>
                <a:cs typeface="Times New Roman"/>
              </a:rPr>
              <a:t> </a:t>
            </a:r>
            <a:endParaRPr lang="zh-CN" altLang="zh-CN" sz="2600" kern="100" dirty="0">
              <a:solidFill>
                <a:schemeClr val="tx1">
                  <a:lumMod val="75000"/>
                  <a:lumOff val="25000"/>
                </a:schemeClr>
              </a:solidFill>
              <a:latin typeface="宋体"/>
              <a:ea typeface="微软雅黑" pitchFamily="34" charset="-122"/>
              <a:cs typeface="Courier New"/>
            </a:endParaRPr>
          </a:p>
        </p:txBody>
      </p:sp>
      <p:sp>
        <p:nvSpPr>
          <p:cNvPr id="3" name="TextBox 2"/>
          <p:cNvSpPr txBox="1"/>
          <p:nvPr/>
        </p:nvSpPr>
        <p:spPr>
          <a:xfrm>
            <a:off x="247475" y="1054492"/>
            <a:ext cx="11571762" cy="4616648"/>
          </a:xfrm>
          <a:prstGeom prst="rect">
            <a:avLst/>
          </a:prstGeom>
          <a:noFill/>
        </p:spPr>
        <p:txBody>
          <a:bodyPr wrap="square" rtlCol="0">
            <a:spAutoFit/>
          </a:bodyPr>
          <a:lstStyle/>
          <a:p>
            <a:pPr algn="just">
              <a:lnSpc>
                <a:spcPct val="150000"/>
              </a:lnSpc>
              <a:spcAft>
                <a:spcPts val="0"/>
              </a:spcAft>
            </a:pPr>
            <a:r>
              <a:rPr lang="zh-CN" altLang="zh-CN" sz="2800" b="1" kern="100" dirty="0" smtClean="0">
                <a:solidFill>
                  <a:srgbClr val="E36C0A"/>
                </a:solidFill>
                <a:latin typeface="Times New Roman"/>
                <a:ea typeface="微软雅黑" pitchFamily="34" charset="-122"/>
              </a:rPr>
              <a:t>答案</a:t>
            </a:r>
            <a:r>
              <a:rPr lang="zh-CN" altLang="zh-CN" sz="2800" kern="100" dirty="0" smtClean="0">
                <a:latin typeface="Times New Roman"/>
                <a:ea typeface="微软雅黑" pitchFamily="34" charset="-122"/>
                <a:cs typeface="Times New Roman"/>
              </a:rPr>
              <a:t>　</a:t>
            </a:r>
            <a:r>
              <a:rPr lang="en-US" altLang="zh-CN" sz="2800" kern="100" dirty="0">
                <a:latin typeface="Times New Roman"/>
                <a:ea typeface="微软雅黑" pitchFamily="34" charset="-122"/>
                <a:cs typeface="Times New Roman"/>
              </a:rPr>
              <a:t>(1)</a:t>
            </a:r>
            <a:r>
              <a:rPr lang="zh-CN" altLang="en-US" sz="2800" kern="100" dirty="0">
                <a:latin typeface="Times New Roman"/>
                <a:ea typeface="微软雅黑" pitchFamily="34" charset="-122"/>
                <a:cs typeface="Times New Roman"/>
              </a:rPr>
              <a:t>开篇写道</a:t>
            </a:r>
            <a:r>
              <a:rPr lang="zh-CN" altLang="en-US" sz="2600" kern="100" dirty="0">
                <a:latin typeface="宋体" pitchFamily="2" charset="-122"/>
                <a:ea typeface="宋体" pitchFamily="2" charset="-122"/>
                <a:cs typeface="Courier New"/>
              </a:rPr>
              <a:t>“</a:t>
            </a:r>
            <a:r>
              <a:rPr lang="zh-CN" altLang="en-US" sz="2800" kern="100" dirty="0">
                <a:latin typeface="Times New Roman"/>
                <a:ea typeface="微软雅黑" pitchFamily="34" charset="-122"/>
                <a:cs typeface="Times New Roman"/>
              </a:rPr>
              <a:t>水陆商务既不至于受战争停顿，也不至于为土匪影响，一切莫不极有秩序，人民也莫不安分乐生</a:t>
            </a:r>
            <a:r>
              <a:rPr lang="zh-CN" altLang="en-US" sz="2600" kern="100" dirty="0">
                <a:latin typeface="宋体" pitchFamily="2" charset="-122"/>
                <a:ea typeface="宋体" pitchFamily="2" charset="-122"/>
                <a:cs typeface="Courier New"/>
              </a:rPr>
              <a:t>”</a:t>
            </a:r>
            <a:r>
              <a:rPr lang="en-US" altLang="zh-CN" sz="2800" kern="100" dirty="0">
                <a:latin typeface="Times New Roman"/>
                <a:ea typeface="微软雅黑" pitchFamily="34" charset="-122"/>
                <a:cs typeface="Times New Roman"/>
              </a:rPr>
              <a:t>——</a:t>
            </a:r>
            <a:r>
              <a:rPr lang="zh-CN" altLang="en-US" sz="2800" kern="100" dirty="0">
                <a:latin typeface="Times New Roman"/>
                <a:ea typeface="微软雅黑" pitchFamily="34" charset="-122"/>
                <a:cs typeface="Times New Roman"/>
              </a:rPr>
              <a:t>生活环境的太平。</a:t>
            </a:r>
          </a:p>
          <a:p>
            <a:pPr algn="just">
              <a:lnSpc>
                <a:spcPct val="150000"/>
              </a:lnSpc>
              <a:spcAft>
                <a:spcPts val="0"/>
              </a:spcAft>
            </a:pPr>
            <a:r>
              <a:rPr lang="en-US" altLang="zh-CN" sz="2800" kern="100" dirty="0">
                <a:latin typeface="Times New Roman"/>
                <a:ea typeface="微软雅黑" pitchFamily="34" charset="-122"/>
                <a:cs typeface="Times New Roman"/>
              </a:rPr>
              <a:t>(2)</a:t>
            </a:r>
            <a:r>
              <a:rPr lang="en-US" altLang="zh-CN" sz="2600" kern="100" dirty="0">
                <a:latin typeface="宋体" pitchFamily="2" charset="-122"/>
                <a:ea typeface="宋体" pitchFamily="2" charset="-122"/>
                <a:cs typeface="Courier New"/>
              </a:rPr>
              <a:t>“</a:t>
            </a:r>
            <a:r>
              <a:rPr lang="zh-CN" altLang="en-US" sz="2800" kern="100" dirty="0">
                <a:latin typeface="Times New Roman"/>
                <a:ea typeface="微软雅黑" pitchFamily="34" charset="-122"/>
                <a:cs typeface="Times New Roman"/>
              </a:rPr>
              <a:t>这些人，除了家中死了牛，翻了船，或发生别的死亡大变，</a:t>
            </a:r>
            <a:r>
              <a:rPr lang="en-US" altLang="zh-CN" sz="2800" kern="100" dirty="0">
                <a:latin typeface="+mj-ea"/>
                <a:ea typeface="+mj-ea"/>
                <a:cs typeface="Times New Roman"/>
              </a:rPr>
              <a:t>……</a:t>
            </a:r>
            <a:r>
              <a:rPr lang="zh-CN" altLang="en-US" sz="2800" kern="100" dirty="0">
                <a:latin typeface="Times New Roman"/>
                <a:ea typeface="微软雅黑" pitchFamily="34" charset="-122"/>
                <a:cs typeface="Times New Roman"/>
              </a:rPr>
              <a:t>似乎就还不曾为这边城人民所感到。</a:t>
            </a:r>
            <a:r>
              <a:rPr lang="zh-CN" altLang="en-US" sz="2600" kern="100" dirty="0">
                <a:latin typeface="宋体" pitchFamily="2" charset="-122"/>
                <a:ea typeface="宋体" pitchFamily="2" charset="-122"/>
                <a:cs typeface="Courier New"/>
              </a:rPr>
              <a:t>”</a:t>
            </a:r>
            <a:r>
              <a:rPr lang="en-US" altLang="zh-CN" sz="2800" kern="100" dirty="0">
                <a:latin typeface="Times New Roman"/>
                <a:ea typeface="微软雅黑" pitchFamily="34" charset="-122"/>
                <a:cs typeface="Times New Roman"/>
              </a:rPr>
              <a:t>——</a:t>
            </a:r>
            <a:r>
              <a:rPr lang="zh-CN" altLang="en-US" sz="2800" kern="100" dirty="0">
                <a:latin typeface="Times New Roman"/>
                <a:ea typeface="微软雅黑" pitchFamily="34" charset="-122"/>
                <a:cs typeface="Times New Roman"/>
              </a:rPr>
              <a:t>体现边城之</a:t>
            </a:r>
            <a:r>
              <a:rPr lang="zh-CN" altLang="en-US" sz="2600" kern="100" dirty="0">
                <a:latin typeface="宋体" pitchFamily="2" charset="-122"/>
                <a:ea typeface="宋体" pitchFamily="2" charset="-122"/>
                <a:cs typeface="Courier New"/>
              </a:rPr>
              <a:t>“</a:t>
            </a:r>
            <a:r>
              <a:rPr lang="zh-CN" altLang="en-US" sz="2800" kern="100" dirty="0">
                <a:latin typeface="Times New Roman"/>
                <a:ea typeface="微软雅黑" pitchFamily="34" charset="-122"/>
                <a:cs typeface="Times New Roman"/>
              </a:rPr>
              <a:t>边</a:t>
            </a:r>
            <a:r>
              <a:rPr lang="zh-CN" altLang="en-US" sz="2600" kern="100" dirty="0">
                <a:latin typeface="宋体" pitchFamily="2" charset="-122"/>
                <a:ea typeface="宋体" pitchFamily="2" charset="-122"/>
                <a:cs typeface="Courier New"/>
              </a:rPr>
              <a:t>”</a:t>
            </a:r>
            <a:r>
              <a:rPr lang="zh-CN" altLang="en-US" sz="2800" kern="100" dirty="0">
                <a:latin typeface="Times New Roman"/>
                <a:ea typeface="微软雅黑" pitchFamily="34" charset="-122"/>
                <a:cs typeface="Times New Roman"/>
              </a:rPr>
              <a:t>。</a:t>
            </a:r>
          </a:p>
          <a:p>
            <a:pPr algn="just">
              <a:lnSpc>
                <a:spcPct val="150000"/>
              </a:lnSpc>
              <a:spcAft>
                <a:spcPts val="0"/>
              </a:spcAft>
            </a:pPr>
            <a:r>
              <a:rPr lang="en-US" altLang="zh-CN" sz="2800" kern="100" dirty="0">
                <a:latin typeface="Times New Roman"/>
                <a:ea typeface="微软雅黑" pitchFamily="34" charset="-122"/>
                <a:cs typeface="Times New Roman"/>
              </a:rPr>
              <a:t>(3)</a:t>
            </a:r>
            <a:r>
              <a:rPr lang="zh-CN" altLang="en-US" sz="2800" kern="100" dirty="0">
                <a:latin typeface="Times New Roman"/>
                <a:ea typeface="微软雅黑" pitchFamily="34" charset="-122"/>
                <a:cs typeface="Times New Roman"/>
              </a:rPr>
              <a:t>端午、中秋和过年</a:t>
            </a:r>
            <a:r>
              <a:rPr lang="zh-CN" altLang="en-US" sz="2600" kern="100" dirty="0">
                <a:latin typeface="宋体" pitchFamily="2" charset="-122"/>
                <a:ea typeface="宋体" pitchFamily="2" charset="-122"/>
                <a:cs typeface="Courier New"/>
              </a:rPr>
              <a:t>“</a:t>
            </a:r>
            <a:r>
              <a:rPr lang="zh-CN" altLang="en-US" sz="2800" kern="100" dirty="0">
                <a:latin typeface="Times New Roman"/>
                <a:ea typeface="微软雅黑" pitchFamily="34" charset="-122"/>
                <a:cs typeface="Times New Roman"/>
              </a:rPr>
              <a:t>三个节日过去三五十年前，如何兴奋了这地方人，直到现在，还毫无什么变化，仍旧是那地方居民最有意义的几个日子</a:t>
            </a:r>
            <a:r>
              <a:rPr lang="zh-CN" altLang="en-US" sz="2600" kern="100" dirty="0" smtClean="0">
                <a:latin typeface="宋体" pitchFamily="2" charset="-122"/>
                <a:ea typeface="宋体" pitchFamily="2" charset="-122"/>
                <a:cs typeface="Courier New"/>
              </a:rPr>
              <a:t>”</a:t>
            </a:r>
            <a:endParaRPr lang="en-US" altLang="zh-CN" sz="2600" kern="100" dirty="0" smtClean="0">
              <a:latin typeface="宋体" pitchFamily="2" charset="-122"/>
              <a:ea typeface="宋体" pitchFamily="2" charset="-122"/>
              <a:cs typeface="Courier New"/>
            </a:endParaRPr>
          </a:p>
          <a:p>
            <a:pPr algn="just">
              <a:lnSpc>
                <a:spcPct val="150000"/>
              </a:lnSpc>
              <a:spcAft>
                <a:spcPts val="0"/>
              </a:spcAft>
            </a:pPr>
            <a:r>
              <a:rPr lang="en-US" altLang="zh-CN" sz="2800" kern="100" dirty="0" smtClean="0">
                <a:latin typeface="Times New Roman"/>
                <a:ea typeface="微软雅黑" pitchFamily="34" charset="-122"/>
                <a:cs typeface="Times New Roman"/>
              </a:rPr>
              <a:t>——</a:t>
            </a:r>
            <a:r>
              <a:rPr lang="zh-CN" altLang="en-US" sz="2800" kern="100" dirty="0">
                <a:latin typeface="Times New Roman"/>
                <a:ea typeface="微软雅黑" pitchFamily="34" charset="-122"/>
                <a:cs typeface="Times New Roman"/>
              </a:rPr>
              <a:t>说明了生活环境的相对隔离，受外界影响小，习俗保留相对完好。</a:t>
            </a:r>
          </a:p>
        </p:txBody>
      </p:sp>
    </p:spTree>
    <p:extLst>
      <p:ext uri="{BB962C8B-B14F-4D97-AF65-F5344CB8AC3E}">
        <p14:creationId xmlns:p14="http://schemas.microsoft.com/office/powerpoint/2010/main" val="3544750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7137" y="271170"/>
            <a:ext cx="11536238" cy="1681229"/>
          </a:xfrm>
          <a:prstGeom prst="rect">
            <a:avLst/>
          </a:prstGeom>
          <a:noFill/>
        </p:spPr>
        <p:txBody>
          <a:bodyPr wrap="square" rtlCol="0">
            <a:spAutoFit/>
          </a:bodyPr>
          <a:lstStyle/>
          <a:p>
            <a:pPr algn="just">
              <a:lnSpc>
                <a:spcPct val="200000"/>
              </a:lnSpc>
              <a:spcAft>
                <a:spcPts val="0"/>
              </a:spcAft>
            </a:pPr>
            <a:r>
              <a:rPr lang="en-US" altLang="zh-CN" sz="2800" kern="100" dirty="0">
                <a:latin typeface="Times New Roman"/>
                <a:ea typeface="微软雅黑"/>
              </a:rPr>
              <a:t>4</a:t>
            </a:r>
            <a:r>
              <a:rPr lang="zh-CN" altLang="en-US" sz="2800" kern="100" dirty="0">
                <a:latin typeface="Times New Roman"/>
                <a:ea typeface="微软雅黑"/>
              </a:rPr>
              <a:t>．小说写端午节热闹的龙舟比赛、捉鸭游戏和人们争相观看的盛大场面，对故事情节的展开有什么作用？</a:t>
            </a:r>
            <a:endParaRPr lang="zh-CN" altLang="zh-CN" sz="2600" kern="100" dirty="0">
              <a:solidFill>
                <a:schemeClr val="tx1">
                  <a:lumMod val="75000"/>
                  <a:lumOff val="25000"/>
                </a:schemeClr>
              </a:solidFill>
              <a:latin typeface="宋体"/>
              <a:ea typeface="微软雅黑" pitchFamily="34" charset="-122"/>
              <a:cs typeface="Courier New"/>
            </a:endParaRPr>
          </a:p>
        </p:txBody>
      </p:sp>
      <p:sp>
        <p:nvSpPr>
          <p:cNvPr id="3" name="TextBox 2"/>
          <p:cNvSpPr txBox="1"/>
          <p:nvPr/>
        </p:nvSpPr>
        <p:spPr>
          <a:xfrm>
            <a:off x="234775" y="2095892"/>
            <a:ext cx="11571762" cy="3539430"/>
          </a:xfrm>
          <a:prstGeom prst="rect">
            <a:avLst/>
          </a:prstGeom>
          <a:noFill/>
        </p:spPr>
        <p:txBody>
          <a:bodyPr wrap="square" rtlCol="0">
            <a:spAutoFit/>
          </a:bodyPr>
          <a:lstStyle/>
          <a:p>
            <a:pPr algn="just">
              <a:lnSpc>
                <a:spcPct val="200000"/>
              </a:lnSpc>
              <a:spcAft>
                <a:spcPts val="0"/>
              </a:spcAft>
            </a:pPr>
            <a:r>
              <a:rPr lang="zh-CN" altLang="zh-CN" sz="2800" b="1" kern="100" dirty="0" smtClean="0">
                <a:solidFill>
                  <a:srgbClr val="E36C0A"/>
                </a:solidFill>
                <a:latin typeface="Times New Roman"/>
                <a:ea typeface="微软雅黑" pitchFamily="34" charset="-122"/>
              </a:rPr>
              <a:t>答案</a:t>
            </a:r>
            <a:r>
              <a:rPr lang="zh-CN" altLang="zh-CN" sz="2800" kern="100" dirty="0" smtClean="0">
                <a:latin typeface="Times New Roman"/>
                <a:ea typeface="微软雅黑" pitchFamily="34" charset="-122"/>
                <a:cs typeface="Times New Roman"/>
              </a:rPr>
              <a:t>　</a:t>
            </a:r>
            <a:r>
              <a:rPr lang="zh-CN" altLang="en-US" sz="2800" kern="100" dirty="0">
                <a:latin typeface="Times New Roman"/>
                <a:ea typeface="微软雅黑" pitchFamily="34" charset="-122"/>
                <a:cs typeface="Times New Roman"/>
              </a:rPr>
              <a:t>这些场面营造了端午节的热闹气氛，印证了这里的民风淳朴。正是在这热闹的游戏中，作者让小说的主要人物翠翠、老船夫、顺顺、天保、傩送等人相继出场，并在端午节的活动中展现人物的性格特点与情感爱好，为下文展开故事、塑造人物做好了铺垫。</a:t>
            </a:r>
          </a:p>
        </p:txBody>
      </p:sp>
    </p:spTree>
    <p:extLst>
      <p:ext uri="{BB962C8B-B14F-4D97-AF65-F5344CB8AC3E}">
        <p14:creationId xmlns:p14="http://schemas.microsoft.com/office/powerpoint/2010/main" val="2478780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0704" y="131474"/>
            <a:ext cx="11804355" cy="5570756"/>
          </a:xfrm>
          <a:prstGeom prst="rect">
            <a:avLst/>
          </a:prstGeom>
          <a:noFill/>
        </p:spPr>
        <p:txBody>
          <a:bodyPr wrap="square" rtlCol="0">
            <a:spAutoFit/>
          </a:bodyPr>
          <a:lstStyle/>
          <a:p>
            <a:pPr algn="just">
              <a:lnSpc>
                <a:spcPct val="200000"/>
              </a:lnSpc>
              <a:spcAft>
                <a:spcPts val="0"/>
              </a:spcAft>
            </a:pPr>
            <a:r>
              <a:rPr lang="zh-CN" altLang="en-US" sz="2200" b="1" kern="100" dirty="0">
                <a:solidFill>
                  <a:schemeClr val="bg1">
                    <a:lumMod val="50000"/>
                  </a:schemeClr>
                </a:solidFill>
                <a:latin typeface="Times New Roman"/>
                <a:ea typeface="微软雅黑" pitchFamily="34" charset="-122"/>
                <a:cs typeface="Times New Roman"/>
              </a:rPr>
              <a:t>三、师生探究</a:t>
            </a:r>
            <a:endParaRPr lang="zh-CN" altLang="zh-CN" sz="2200" b="1" kern="100" dirty="0">
              <a:solidFill>
                <a:schemeClr val="bg1">
                  <a:lumMod val="50000"/>
                </a:schemeClr>
              </a:solidFill>
              <a:latin typeface="Times New Roman"/>
              <a:ea typeface="微软雅黑" pitchFamily="34" charset="-122"/>
              <a:cs typeface="Times New Roman"/>
            </a:endParaRPr>
          </a:p>
          <a:p>
            <a:pPr algn="just">
              <a:lnSpc>
                <a:spcPct val="200000"/>
              </a:lnSpc>
              <a:spcAft>
                <a:spcPts val="0"/>
              </a:spcAft>
            </a:pPr>
            <a:r>
              <a:rPr lang="en-US" altLang="zh-CN" sz="2600" kern="100" dirty="0">
                <a:solidFill>
                  <a:schemeClr val="tx1">
                    <a:lumMod val="75000"/>
                    <a:lumOff val="25000"/>
                  </a:schemeClr>
                </a:solidFill>
                <a:latin typeface="Times New Roman"/>
                <a:ea typeface="微软雅黑" pitchFamily="34" charset="-122"/>
                <a:cs typeface="Courier New"/>
              </a:rPr>
              <a:t>1</a:t>
            </a:r>
            <a:r>
              <a:rPr lang="zh-CN" altLang="en-US" sz="2600" kern="100" dirty="0">
                <a:solidFill>
                  <a:schemeClr val="tx1">
                    <a:lumMod val="75000"/>
                    <a:lumOff val="25000"/>
                  </a:schemeClr>
                </a:solidFill>
                <a:latin typeface="Times New Roman"/>
                <a:ea typeface="微软雅黑" pitchFamily="34" charset="-122"/>
                <a:cs typeface="Courier New"/>
              </a:rPr>
              <a:t>．文中的老船夫是一个怎样的人？从老船夫的身上，我们看到了边城中怎样的人际关系？</a:t>
            </a:r>
          </a:p>
          <a:p>
            <a:pPr algn="just">
              <a:lnSpc>
                <a:spcPct val="200000"/>
              </a:lnSpc>
              <a:spcAft>
                <a:spcPts val="0"/>
              </a:spcAft>
            </a:pPr>
            <a:r>
              <a:rPr lang="zh-CN" altLang="zh-CN" sz="2600" b="1" kern="100" dirty="0" smtClean="0">
                <a:solidFill>
                  <a:srgbClr val="E36C0A"/>
                </a:solidFill>
                <a:latin typeface="Times New Roman"/>
                <a:ea typeface="微软雅黑" pitchFamily="34" charset="-122"/>
              </a:rPr>
              <a:t>答案</a:t>
            </a:r>
            <a:r>
              <a:rPr lang="zh-CN" altLang="zh-CN" sz="2600" kern="100" dirty="0" smtClean="0">
                <a:latin typeface="Times New Roman"/>
                <a:ea typeface="微软雅黑" pitchFamily="34" charset="-122"/>
                <a:cs typeface="Times New Roman"/>
              </a:rPr>
              <a:t>　</a:t>
            </a:r>
            <a:r>
              <a:rPr lang="zh-CN" altLang="en-US" sz="2600" kern="100" dirty="0">
                <a:latin typeface="Times New Roman"/>
                <a:ea typeface="微软雅黑" pitchFamily="34" charset="-122"/>
                <a:cs typeface="Times New Roman"/>
              </a:rPr>
              <a:t>主人公老船夫忠厚老实，重义轻利，古道热肠。几十年如一日地守着渡船，不计报酬，不贪图便宜，只是以给人方便为乐。真诚的老船夫同时获得了人们对他的关爱。坐船的小伙子多给钱，小商贩们送粽子给他。这种超越阶级关系、金钱关系的乡邻之情，体现</a:t>
            </a:r>
            <a:r>
              <a:rPr lang="zh-CN" altLang="en-US" sz="2600" kern="100" dirty="0">
                <a:latin typeface="+mj-ea"/>
                <a:ea typeface="+mj-ea"/>
                <a:cs typeface="Times New Roman"/>
              </a:rPr>
              <a:t>“</a:t>
            </a:r>
            <a:r>
              <a:rPr lang="zh-CN" altLang="en-US" sz="2600" kern="100" dirty="0">
                <a:latin typeface="Times New Roman"/>
                <a:ea typeface="微软雅黑" pitchFamily="34" charset="-122"/>
                <a:cs typeface="Times New Roman"/>
              </a:rPr>
              <a:t>边城</a:t>
            </a:r>
            <a:r>
              <a:rPr lang="zh-CN" altLang="en-US" sz="2600" kern="100" dirty="0">
                <a:latin typeface="+mj-ea"/>
                <a:ea typeface="+mj-ea"/>
                <a:cs typeface="Times New Roman"/>
              </a:rPr>
              <a:t>”</a:t>
            </a:r>
            <a:r>
              <a:rPr lang="zh-CN" altLang="en-US" sz="2600" kern="100" dirty="0">
                <a:latin typeface="Times New Roman"/>
                <a:ea typeface="微软雅黑" pitchFamily="34" charset="-122"/>
                <a:cs typeface="Times New Roman"/>
              </a:rPr>
              <a:t>人们之间美好和谐的人际关系。</a:t>
            </a:r>
            <a:endParaRPr lang="zh-CN" altLang="zh-CN" sz="2600" kern="100" dirty="0">
              <a:effectLst/>
              <a:latin typeface="宋体"/>
              <a:ea typeface="微软雅黑" pitchFamily="34" charset="-122"/>
              <a:cs typeface="Courier New"/>
            </a:endParaRPr>
          </a:p>
        </p:txBody>
      </p:sp>
    </p:spTree>
    <p:extLst>
      <p:ext uri="{BB962C8B-B14F-4D97-AF65-F5344CB8AC3E}">
        <p14:creationId xmlns:p14="http://schemas.microsoft.com/office/powerpoint/2010/main" val="22074012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0704" y="13999"/>
            <a:ext cx="11804355" cy="597279"/>
          </a:xfrm>
          <a:prstGeom prst="rect">
            <a:avLst/>
          </a:prstGeom>
          <a:noFill/>
        </p:spPr>
        <p:txBody>
          <a:bodyPr wrap="square" rtlCol="0">
            <a:spAutoFit/>
          </a:bodyPr>
          <a:lstStyle/>
          <a:p>
            <a:pPr algn="just">
              <a:lnSpc>
                <a:spcPct val="150000"/>
              </a:lnSpc>
              <a:spcAft>
                <a:spcPts val="0"/>
              </a:spcAft>
            </a:pPr>
            <a:r>
              <a:rPr lang="en-US" altLang="zh-CN" sz="2500" kern="100" dirty="0">
                <a:solidFill>
                  <a:schemeClr val="tx1">
                    <a:lumMod val="75000"/>
                    <a:lumOff val="25000"/>
                  </a:schemeClr>
                </a:solidFill>
                <a:latin typeface="Times New Roman"/>
                <a:ea typeface="微软雅黑" pitchFamily="34" charset="-122"/>
                <a:cs typeface="Courier New"/>
              </a:rPr>
              <a:t>2</a:t>
            </a:r>
            <a:r>
              <a:rPr lang="zh-CN" altLang="en-US" sz="2500" kern="100" dirty="0">
                <a:solidFill>
                  <a:schemeClr val="tx1">
                    <a:lumMod val="75000"/>
                    <a:lumOff val="25000"/>
                  </a:schemeClr>
                </a:solidFill>
                <a:latin typeface="Times New Roman"/>
                <a:ea typeface="微软雅黑" pitchFamily="34" charset="-122"/>
                <a:cs typeface="Courier New"/>
              </a:rPr>
              <a:t>．结合课文，分析翠翠这一人物形象以及翠翠身上体现出的美。</a:t>
            </a:r>
            <a:endParaRPr lang="zh-CN" altLang="zh-CN" sz="2500" kern="100" dirty="0">
              <a:solidFill>
                <a:schemeClr val="tx1">
                  <a:lumMod val="75000"/>
                  <a:lumOff val="25000"/>
                </a:schemeClr>
              </a:solidFill>
              <a:latin typeface="宋体"/>
              <a:ea typeface="微软雅黑" pitchFamily="34" charset="-122"/>
              <a:cs typeface="Courier New"/>
            </a:endParaRPr>
          </a:p>
        </p:txBody>
      </p:sp>
      <p:sp>
        <p:nvSpPr>
          <p:cNvPr id="5" name="TextBox 4"/>
          <p:cNvSpPr txBox="1"/>
          <p:nvPr/>
        </p:nvSpPr>
        <p:spPr>
          <a:xfrm>
            <a:off x="135701" y="558180"/>
            <a:ext cx="11546640" cy="5672322"/>
          </a:xfrm>
          <a:prstGeom prst="rect">
            <a:avLst/>
          </a:prstGeom>
          <a:noFill/>
        </p:spPr>
        <p:txBody>
          <a:bodyPr wrap="square" rtlCol="0">
            <a:spAutoFit/>
          </a:bodyPr>
          <a:lstStyle/>
          <a:p>
            <a:pPr algn="just">
              <a:lnSpc>
                <a:spcPct val="140000"/>
              </a:lnSpc>
              <a:spcAft>
                <a:spcPts val="0"/>
              </a:spcAft>
            </a:pPr>
            <a:r>
              <a:rPr lang="zh-CN" altLang="zh-CN" sz="2500" b="1" kern="100" dirty="0">
                <a:solidFill>
                  <a:srgbClr val="E36C0A"/>
                </a:solidFill>
                <a:latin typeface="Times New Roman"/>
                <a:ea typeface="微软雅黑" pitchFamily="34" charset="-122"/>
              </a:rPr>
              <a:t>答案</a:t>
            </a:r>
            <a:r>
              <a:rPr lang="zh-CN" altLang="zh-CN" sz="2500" kern="100" dirty="0">
                <a:latin typeface="Times New Roman"/>
                <a:ea typeface="微软雅黑" pitchFamily="34" charset="-122"/>
                <a:cs typeface="Times New Roman"/>
              </a:rPr>
              <a:t>　</a:t>
            </a:r>
            <a:r>
              <a:rPr lang="en-US" altLang="zh-CN" sz="2500" kern="100" dirty="0">
                <a:latin typeface="Times New Roman"/>
                <a:ea typeface="微软雅黑" pitchFamily="34" charset="-122"/>
                <a:cs typeface="Courier New"/>
              </a:rPr>
              <a:t>(1)</a:t>
            </a:r>
            <a:r>
              <a:rPr lang="zh-CN" altLang="en-US" sz="2500" kern="100" dirty="0">
                <a:latin typeface="Times New Roman"/>
                <a:ea typeface="微软雅黑" pitchFamily="34" charset="-122"/>
                <a:cs typeface="Courier New"/>
              </a:rPr>
              <a:t>纯真、可爱。比如回答傩送时的</a:t>
            </a:r>
            <a:r>
              <a:rPr lang="zh-CN" altLang="en-US" sz="2500" kern="100" dirty="0">
                <a:latin typeface="+mj-ea"/>
                <a:ea typeface="+mj-ea"/>
                <a:cs typeface="Courier New"/>
              </a:rPr>
              <a:t>“</a:t>
            </a:r>
            <a:r>
              <a:rPr lang="zh-CN" altLang="en-US" sz="2500" kern="100" dirty="0">
                <a:latin typeface="Times New Roman"/>
                <a:ea typeface="微软雅黑" pitchFamily="34" charset="-122"/>
                <a:cs typeface="Courier New"/>
              </a:rPr>
              <a:t>我是翠翠</a:t>
            </a:r>
            <a:r>
              <a:rPr lang="zh-CN" altLang="en-US" sz="2600" kern="100" dirty="0">
                <a:latin typeface="+mj-ea"/>
                <a:ea typeface="+mj-ea"/>
                <a:cs typeface="Times New Roman"/>
              </a:rPr>
              <a:t>”</a:t>
            </a:r>
            <a:r>
              <a:rPr lang="zh-CN" altLang="en-US" sz="2500" kern="100" dirty="0">
                <a:latin typeface="Times New Roman"/>
                <a:ea typeface="微软雅黑" pitchFamily="34" charset="-122"/>
                <a:cs typeface="Courier New"/>
              </a:rPr>
              <a:t>那种内心极其着急、急于有人认定、希望有人能认识她的心理，到后来回家回答爷爷</a:t>
            </a:r>
            <a:r>
              <a:rPr lang="zh-CN" altLang="en-US" sz="2600" kern="100" dirty="0">
                <a:latin typeface="+mj-ea"/>
                <a:ea typeface="+mj-ea"/>
                <a:cs typeface="Times New Roman"/>
              </a:rPr>
              <a:t>“</a:t>
            </a:r>
            <a:r>
              <a:rPr lang="zh-CN" altLang="en-US" sz="2500" kern="100" dirty="0">
                <a:latin typeface="Times New Roman"/>
                <a:ea typeface="微软雅黑" pitchFamily="34" charset="-122"/>
                <a:cs typeface="Courier New"/>
              </a:rPr>
              <a:t>不是翠翠，不是翠翠，翠翠早被大河里鲤鱼吃去了</a:t>
            </a:r>
            <a:r>
              <a:rPr lang="zh-CN" altLang="en-US" sz="2600" kern="100" dirty="0">
                <a:latin typeface="+mj-ea"/>
                <a:ea typeface="+mj-ea"/>
                <a:cs typeface="Times New Roman"/>
              </a:rPr>
              <a:t>”</a:t>
            </a:r>
            <a:r>
              <a:rPr lang="zh-CN" altLang="en-US" sz="2500" kern="100" dirty="0">
                <a:latin typeface="Times New Roman"/>
                <a:ea typeface="微软雅黑" pitchFamily="34" charset="-122"/>
                <a:cs typeface="Courier New"/>
              </a:rPr>
              <a:t>，既有祖孙情深，又有少女的纯真可爱</a:t>
            </a:r>
            <a:r>
              <a:rPr lang="zh-CN" altLang="en-US" sz="2500" kern="100" dirty="0" smtClean="0">
                <a:latin typeface="Times New Roman"/>
                <a:ea typeface="微软雅黑" pitchFamily="34" charset="-122"/>
                <a:cs typeface="Courier New"/>
              </a:rPr>
              <a:t>。</a:t>
            </a:r>
            <a:endParaRPr lang="en-US" altLang="zh-CN" sz="2500" kern="100" dirty="0" smtClean="0">
              <a:latin typeface="Times New Roman"/>
              <a:ea typeface="微软雅黑" pitchFamily="34" charset="-122"/>
              <a:cs typeface="Courier New"/>
            </a:endParaRPr>
          </a:p>
          <a:p>
            <a:pPr algn="just">
              <a:lnSpc>
                <a:spcPct val="140000"/>
              </a:lnSpc>
              <a:spcAft>
                <a:spcPts val="0"/>
              </a:spcAft>
            </a:pPr>
            <a:r>
              <a:rPr lang="en-US" altLang="zh-CN" sz="2500" kern="100" dirty="0">
                <a:latin typeface="宋体"/>
                <a:ea typeface="微软雅黑" pitchFamily="34" charset="-122"/>
                <a:cs typeface="Courier New"/>
              </a:rPr>
              <a:t>(2)</a:t>
            </a:r>
            <a:r>
              <a:rPr lang="zh-CN" altLang="en-US" sz="2500" kern="100" dirty="0">
                <a:latin typeface="宋体"/>
                <a:ea typeface="微软雅黑" pitchFamily="34" charset="-122"/>
                <a:cs typeface="Courier New"/>
              </a:rPr>
              <a:t>聪慧、矜持。比如课文节选第五部分中顺顺和老船夫谈话时，</a:t>
            </a:r>
            <a:r>
              <a:rPr lang="zh-CN" altLang="en-US" sz="2600" kern="100" dirty="0">
                <a:latin typeface="+mj-ea"/>
                <a:ea typeface="+mj-ea"/>
                <a:cs typeface="Times New Roman"/>
              </a:rPr>
              <a:t>“</a:t>
            </a:r>
            <a:r>
              <a:rPr lang="zh-CN" altLang="en-US" sz="2500" kern="100" dirty="0">
                <a:latin typeface="宋体"/>
                <a:ea typeface="微软雅黑" pitchFamily="34" charset="-122"/>
                <a:cs typeface="Courier New"/>
              </a:rPr>
              <a:t>翠翠虽装作眺望河中景致，耳朵却把每</a:t>
            </a:r>
            <a:r>
              <a:rPr lang="zh-CN" altLang="en-US" sz="2500" kern="100" dirty="0">
                <a:latin typeface="Times New Roman"/>
                <a:ea typeface="微软雅黑" pitchFamily="34" charset="-122"/>
                <a:cs typeface="Courier New"/>
              </a:rPr>
              <a:t>一句话</a:t>
            </a:r>
            <a:r>
              <a:rPr lang="zh-CN" altLang="en-US" sz="2500" kern="100" dirty="0">
                <a:latin typeface="宋体"/>
                <a:ea typeface="微软雅黑" pitchFamily="34" charset="-122"/>
                <a:cs typeface="Courier New"/>
              </a:rPr>
              <a:t>听得清清楚楚</a:t>
            </a:r>
            <a:r>
              <a:rPr lang="zh-CN" altLang="en-US" sz="2600" kern="100" dirty="0">
                <a:latin typeface="+mj-ea"/>
                <a:ea typeface="+mj-ea"/>
                <a:cs typeface="Times New Roman"/>
              </a:rPr>
              <a:t>”</a:t>
            </a:r>
            <a:r>
              <a:rPr lang="zh-CN" altLang="en-US" sz="2500" kern="100" dirty="0">
                <a:latin typeface="宋体"/>
                <a:ea typeface="微软雅黑" pitchFamily="34" charset="-122"/>
                <a:cs typeface="Courier New"/>
              </a:rPr>
              <a:t>时的神态；课文节选第六部分中祖父问及翠翠是否记得两年前端午的事情，翠翠本正想着两年前端午的一切事情，但祖父一问，</a:t>
            </a:r>
            <a:r>
              <a:rPr lang="zh-CN" altLang="en-US" sz="2600" kern="100" dirty="0">
                <a:latin typeface="+mj-ea"/>
                <a:ea typeface="+mj-ea"/>
                <a:cs typeface="Times New Roman"/>
              </a:rPr>
              <a:t>“</a:t>
            </a:r>
            <a:r>
              <a:rPr lang="zh-CN" altLang="en-US" sz="2500" kern="100" dirty="0">
                <a:latin typeface="宋体"/>
                <a:ea typeface="微软雅黑" pitchFamily="34" charset="-122"/>
                <a:cs typeface="Courier New"/>
              </a:rPr>
              <a:t>翠翠却微带点儿恼着的神气，把头摇摇，故意说：</a:t>
            </a:r>
            <a:r>
              <a:rPr lang="zh-CN" altLang="en-US" sz="2600" kern="100" dirty="0">
                <a:latin typeface="+mj-ea"/>
                <a:ea typeface="+mj-ea"/>
                <a:cs typeface="Times New Roman"/>
              </a:rPr>
              <a:t>‘</a:t>
            </a:r>
            <a:r>
              <a:rPr lang="zh-CN" altLang="en-US" sz="2500" kern="100" dirty="0">
                <a:latin typeface="Times New Roman"/>
                <a:ea typeface="微软雅黑" pitchFamily="34" charset="-122"/>
                <a:cs typeface="Courier New"/>
              </a:rPr>
              <a:t>我记不得</a:t>
            </a:r>
            <a:r>
              <a:rPr lang="zh-CN" altLang="en-US" sz="2600" kern="100" dirty="0">
                <a:latin typeface="+mj-ea"/>
                <a:ea typeface="+mj-ea"/>
                <a:cs typeface="Times New Roman"/>
              </a:rPr>
              <a:t>，</a:t>
            </a:r>
            <a:r>
              <a:rPr lang="zh-CN" altLang="en-US" sz="2500" kern="100" dirty="0">
                <a:latin typeface="Times New Roman"/>
                <a:ea typeface="微软雅黑" pitchFamily="34" charset="-122"/>
                <a:cs typeface="Courier New"/>
              </a:rPr>
              <a:t>我记不得，我全记不得</a:t>
            </a:r>
            <a:r>
              <a:rPr lang="zh-CN" altLang="en-US" sz="2600" kern="100" dirty="0">
                <a:latin typeface="+mj-ea"/>
                <a:ea typeface="+mj-ea"/>
                <a:cs typeface="Times New Roman"/>
              </a:rPr>
              <a:t>！’”</a:t>
            </a:r>
          </a:p>
          <a:p>
            <a:pPr algn="just">
              <a:lnSpc>
                <a:spcPct val="140000"/>
              </a:lnSpc>
              <a:spcAft>
                <a:spcPts val="0"/>
              </a:spcAft>
            </a:pPr>
            <a:r>
              <a:rPr lang="zh-CN" altLang="en-US" sz="2500" kern="100" dirty="0">
                <a:latin typeface="宋体"/>
                <a:ea typeface="微软雅黑" pitchFamily="34" charset="-122"/>
                <a:cs typeface="Courier New"/>
              </a:rPr>
              <a:t>总之，翠翠是一个善良聪慧、温婉多情的少女，外表的温婉羞涩与内心的炽热多情融为一体，是一个成功而又独特的人物形象</a:t>
            </a:r>
            <a:r>
              <a:rPr lang="zh-CN" altLang="en-US" sz="2500" kern="100" dirty="0" smtClean="0">
                <a:latin typeface="宋体"/>
                <a:ea typeface="微软雅黑" pitchFamily="34" charset="-122"/>
                <a:cs typeface="Courier New"/>
              </a:rPr>
              <a:t>。</a:t>
            </a:r>
            <a:endParaRPr lang="zh-CN" altLang="en-US" sz="2500" kern="100" dirty="0">
              <a:latin typeface="宋体"/>
              <a:ea typeface="微软雅黑" pitchFamily="34" charset="-122"/>
              <a:cs typeface="Courier New"/>
            </a:endParaRPr>
          </a:p>
        </p:txBody>
      </p:sp>
    </p:spTree>
    <p:extLst>
      <p:ext uri="{BB962C8B-B14F-4D97-AF65-F5344CB8AC3E}">
        <p14:creationId xmlns:p14="http://schemas.microsoft.com/office/powerpoint/2010/main" val="7244844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5701" y="88900"/>
            <a:ext cx="11804355" cy="2332946"/>
          </a:xfrm>
          <a:prstGeom prst="rect">
            <a:avLst/>
          </a:prstGeom>
          <a:noFill/>
        </p:spPr>
        <p:txBody>
          <a:bodyPr wrap="square" rtlCol="0">
            <a:spAutoFit/>
          </a:bodyPr>
          <a:lstStyle/>
          <a:p>
            <a:pPr algn="just">
              <a:lnSpc>
                <a:spcPct val="140000"/>
              </a:lnSpc>
              <a:spcAft>
                <a:spcPts val="0"/>
              </a:spcAft>
            </a:pPr>
            <a:r>
              <a:rPr lang="en-US" altLang="zh-CN" sz="2600" kern="100" dirty="0">
                <a:solidFill>
                  <a:schemeClr val="tx1">
                    <a:lumMod val="75000"/>
                    <a:lumOff val="25000"/>
                  </a:schemeClr>
                </a:solidFill>
                <a:latin typeface="Times New Roman"/>
                <a:ea typeface="微软雅黑" pitchFamily="34" charset="-122"/>
                <a:cs typeface="Courier New"/>
              </a:rPr>
              <a:t>3</a:t>
            </a:r>
            <a:r>
              <a:rPr lang="zh-CN" altLang="en-US" sz="2600" kern="100" dirty="0">
                <a:solidFill>
                  <a:schemeClr val="tx1">
                    <a:lumMod val="75000"/>
                    <a:lumOff val="25000"/>
                  </a:schemeClr>
                </a:solidFill>
                <a:latin typeface="Times New Roman"/>
                <a:ea typeface="微软雅黑" pitchFamily="34" charset="-122"/>
                <a:cs typeface="Courier New"/>
              </a:rPr>
              <a:t>．文中有许多细节写得很出色，其中翠翠和傩送相识时傩送说的</a:t>
            </a:r>
            <a:r>
              <a:rPr lang="zh-CN" altLang="en-US" sz="2600" kern="100" dirty="0">
                <a:solidFill>
                  <a:schemeClr val="tx1">
                    <a:lumMod val="75000"/>
                    <a:lumOff val="25000"/>
                  </a:schemeClr>
                </a:solidFill>
                <a:latin typeface="+mj-ea"/>
                <a:ea typeface="+mj-ea"/>
                <a:cs typeface="Courier New"/>
              </a:rPr>
              <a:t>“</a:t>
            </a:r>
            <a:r>
              <a:rPr lang="zh-CN" altLang="en-US" sz="2600" kern="100" dirty="0">
                <a:solidFill>
                  <a:schemeClr val="tx1">
                    <a:lumMod val="75000"/>
                    <a:lumOff val="25000"/>
                  </a:schemeClr>
                </a:solidFill>
                <a:latin typeface="Times New Roman"/>
                <a:ea typeface="微软雅黑" pitchFamily="34" charset="-122"/>
                <a:cs typeface="Courier New"/>
              </a:rPr>
              <a:t>大鱼咬你</a:t>
            </a:r>
            <a:r>
              <a:rPr lang="zh-CN" altLang="en-US" sz="2600" kern="100" dirty="0">
                <a:solidFill>
                  <a:schemeClr val="tx1">
                    <a:lumMod val="75000"/>
                    <a:lumOff val="25000"/>
                  </a:schemeClr>
                </a:solidFill>
                <a:latin typeface="+mj-ea"/>
                <a:ea typeface="+mj-ea"/>
                <a:cs typeface="Courier New"/>
              </a:rPr>
              <a:t>”</a:t>
            </a:r>
            <a:r>
              <a:rPr lang="zh-CN" altLang="en-US" sz="2600" kern="100" dirty="0">
                <a:solidFill>
                  <a:schemeClr val="tx1">
                    <a:lumMod val="75000"/>
                    <a:lumOff val="25000"/>
                  </a:schemeClr>
                </a:solidFill>
                <a:latin typeface="Times New Roman"/>
                <a:ea typeface="微软雅黑" pitchFamily="34" charset="-122"/>
                <a:cs typeface="Courier New"/>
              </a:rPr>
              <a:t>这一细节出现了多次，这一细节有什么作用</a:t>
            </a:r>
            <a:r>
              <a:rPr lang="zh-CN" altLang="en-US" sz="2600" kern="100" dirty="0" smtClean="0">
                <a:solidFill>
                  <a:schemeClr val="tx1">
                    <a:lumMod val="75000"/>
                    <a:lumOff val="25000"/>
                  </a:schemeClr>
                </a:solidFill>
                <a:latin typeface="Times New Roman"/>
                <a:ea typeface="微软雅黑" pitchFamily="34" charset="-122"/>
                <a:cs typeface="Courier New"/>
              </a:rPr>
              <a:t>？</a:t>
            </a:r>
            <a:endParaRPr lang="en-US" altLang="zh-CN" sz="2600" kern="100" dirty="0" smtClean="0">
              <a:solidFill>
                <a:schemeClr val="tx1">
                  <a:lumMod val="75000"/>
                  <a:lumOff val="25000"/>
                </a:schemeClr>
              </a:solidFill>
              <a:latin typeface="Times New Roman"/>
              <a:ea typeface="微软雅黑" pitchFamily="34" charset="-122"/>
              <a:cs typeface="Courier New"/>
            </a:endParaRPr>
          </a:p>
          <a:p>
            <a:pPr algn="just">
              <a:lnSpc>
                <a:spcPct val="140000"/>
              </a:lnSpc>
              <a:spcAft>
                <a:spcPts val="0"/>
              </a:spcAft>
            </a:pPr>
            <a:r>
              <a:rPr lang="zh-CN" altLang="en-US" sz="2600" kern="100" dirty="0">
                <a:solidFill>
                  <a:schemeClr val="accent6">
                    <a:lumMod val="75000"/>
                  </a:schemeClr>
                </a:solidFill>
                <a:latin typeface="Times New Roman"/>
                <a:ea typeface="微软雅黑" pitchFamily="34" charset="-122"/>
                <a:cs typeface="Times New Roman"/>
              </a:rPr>
              <a:t>探究点拨：细节描写的作用一般有两个方面：一是为塑造人物形象服务，使人物形象更加丰满；二是推动情节发展。</a:t>
            </a:r>
            <a:endParaRPr lang="zh-CN" altLang="zh-CN" sz="2600" kern="100" dirty="0">
              <a:solidFill>
                <a:schemeClr val="accent6">
                  <a:lumMod val="75000"/>
                </a:schemeClr>
              </a:solidFill>
              <a:latin typeface="Times New Roman"/>
              <a:ea typeface="微软雅黑" pitchFamily="34" charset="-122"/>
              <a:cs typeface="Times New Roman"/>
            </a:endParaRPr>
          </a:p>
        </p:txBody>
      </p:sp>
      <p:sp>
        <p:nvSpPr>
          <p:cNvPr id="5" name="TextBox 4"/>
          <p:cNvSpPr txBox="1"/>
          <p:nvPr/>
        </p:nvSpPr>
        <p:spPr>
          <a:xfrm>
            <a:off x="135701" y="2285380"/>
            <a:ext cx="11546640" cy="4013406"/>
          </a:xfrm>
          <a:prstGeom prst="rect">
            <a:avLst/>
          </a:prstGeom>
          <a:noFill/>
        </p:spPr>
        <p:txBody>
          <a:bodyPr wrap="square" rtlCol="0">
            <a:spAutoFit/>
          </a:bodyPr>
          <a:lstStyle/>
          <a:p>
            <a:pPr algn="just">
              <a:lnSpc>
                <a:spcPct val="140000"/>
              </a:lnSpc>
              <a:spcAft>
                <a:spcPts val="0"/>
              </a:spcAft>
            </a:pPr>
            <a:r>
              <a:rPr lang="zh-CN" altLang="zh-CN" sz="2600" b="1" kern="100" dirty="0">
                <a:solidFill>
                  <a:srgbClr val="E36C0A"/>
                </a:solidFill>
                <a:latin typeface="Times New Roman"/>
                <a:ea typeface="微软雅黑" pitchFamily="34" charset="-122"/>
              </a:rPr>
              <a:t>答案</a:t>
            </a:r>
            <a:r>
              <a:rPr lang="zh-CN" altLang="zh-CN" sz="2600" kern="100" dirty="0">
                <a:latin typeface="Times New Roman"/>
                <a:ea typeface="微软雅黑" pitchFamily="34" charset="-122"/>
                <a:cs typeface="Times New Roman"/>
              </a:rPr>
              <a:t>　</a:t>
            </a:r>
            <a:r>
              <a:rPr lang="zh-CN" altLang="en-US" sz="2600" kern="100" dirty="0">
                <a:latin typeface="Times New Roman"/>
                <a:ea typeface="微软雅黑" pitchFamily="34" charset="-122"/>
                <a:cs typeface="Courier New"/>
              </a:rPr>
              <a:t>翠翠从心里喜欢傩送，她和傩送相识时傩送说的</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大鱼咬你</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这句话深深地印在她的心里，从此象征着爱情的</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鱼</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的意象维系着傩送与翠翠的关系。</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大鱼咬你</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这句话反复出现，一则前后照应，使故事情节连贯紧凑；二则推动故事情节的发展，翠翠的情感倾向愈加明朗化；三则在天意和人为的错综中展示人物性格和人物的内心活动，充满了含蓄美。</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大鱼咬你</a:t>
            </a:r>
            <a:r>
              <a:rPr lang="zh-CN" altLang="en-US" sz="2600" kern="100" dirty="0">
                <a:solidFill>
                  <a:schemeClr val="tx1">
                    <a:lumMod val="75000"/>
                    <a:lumOff val="25000"/>
                  </a:schemeClr>
                </a:solidFill>
                <a:latin typeface="+mj-ea"/>
                <a:ea typeface="+mj-ea"/>
                <a:cs typeface="Courier New"/>
              </a:rPr>
              <a:t>”</a:t>
            </a:r>
            <a:r>
              <a:rPr lang="zh-CN" altLang="en-US" sz="2600" kern="100" dirty="0">
                <a:latin typeface="Times New Roman"/>
                <a:ea typeface="微软雅黑" pitchFamily="34" charset="-122"/>
                <a:cs typeface="Courier New"/>
              </a:rPr>
              <a:t>作为贯串翠翠和傩送间爱情的一根线，这根线愈清晰，两个人之间的情感就愈浓烈，但对爱情的强烈追求和人性的含蓄化之间的矛盾又无意间加剧了当事者内心的痛苦。</a:t>
            </a:r>
            <a:endParaRPr lang="zh-CN" altLang="zh-CN" sz="2600" kern="100" dirty="0">
              <a:effectLst/>
              <a:latin typeface="宋体"/>
              <a:ea typeface="微软雅黑" pitchFamily="34" charset="-122"/>
              <a:cs typeface="Courier New"/>
            </a:endParaRPr>
          </a:p>
        </p:txBody>
      </p:sp>
    </p:spTree>
    <p:extLst>
      <p:ext uri="{BB962C8B-B14F-4D97-AF65-F5344CB8AC3E}">
        <p14:creationId xmlns:p14="http://schemas.microsoft.com/office/powerpoint/2010/main" val="742171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0704" y="13999"/>
            <a:ext cx="11804355" cy="587469"/>
          </a:xfrm>
          <a:prstGeom prst="rect">
            <a:avLst/>
          </a:prstGeom>
          <a:noFill/>
        </p:spPr>
        <p:txBody>
          <a:bodyPr wrap="square" rtlCol="0">
            <a:spAutoFit/>
          </a:bodyPr>
          <a:lstStyle/>
          <a:p>
            <a:pPr algn="just">
              <a:lnSpc>
                <a:spcPct val="140000"/>
              </a:lnSpc>
              <a:spcAft>
                <a:spcPts val="0"/>
              </a:spcAft>
            </a:pPr>
            <a:r>
              <a:rPr lang="en-US" altLang="zh-CN" sz="2600" kern="100" dirty="0">
                <a:solidFill>
                  <a:schemeClr val="tx1">
                    <a:lumMod val="75000"/>
                    <a:lumOff val="25000"/>
                  </a:schemeClr>
                </a:solidFill>
                <a:latin typeface="Times New Roman"/>
                <a:ea typeface="微软雅黑" pitchFamily="34" charset="-122"/>
                <a:cs typeface="Courier New"/>
              </a:rPr>
              <a:t>4</a:t>
            </a:r>
            <a:r>
              <a:rPr lang="zh-CN" altLang="en-US" sz="2600" kern="100" dirty="0">
                <a:solidFill>
                  <a:schemeClr val="tx1">
                    <a:lumMod val="75000"/>
                    <a:lumOff val="25000"/>
                  </a:schemeClr>
                </a:solidFill>
                <a:latin typeface="Times New Roman"/>
                <a:ea typeface="微软雅黑" pitchFamily="34" charset="-122"/>
                <a:cs typeface="Courier New"/>
              </a:rPr>
              <a:t>．分析下面句子分别表现了人物什么样的心理。试完成下面的表格。</a:t>
            </a:r>
            <a:endParaRPr lang="zh-CN" altLang="zh-CN" sz="2600" kern="100" dirty="0">
              <a:solidFill>
                <a:schemeClr val="tx1">
                  <a:lumMod val="75000"/>
                  <a:lumOff val="25000"/>
                </a:schemeClr>
              </a:solidFill>
              <a:latin typeface="宋体"/>
              <a:ea typeface="微软雅黑" pitchFamily="34" charset="-122"/>
              <a:cs typeface="Courier New"/>
            </a:endParaRPr>
          </a:p>
        </p:txBody>
      </p:sp>
      <p:graphicFrame>
        <p:nvGraphicFramePr>
          <p:cNvPr id="7" name="表格 6"/>
          <p:cNvGraphicFramePr>
            <a:graphicFrameLocks noGrp="1"/>
          </p:cNvGraphicFramePr>
          <p:nvPr>
            <p:extLst>
              <p:ext uri="{D42A27DB-BD31-4B8C-83A1-F6EECF244321}">
                <p14:modId xmlns:p14="http://schemas.microsoft.com/office/powerpoint/2010/main" val="4065288901"/>
              </p:ext>
            </p:extLst>
          </p:nvPr>
        </p:nvGraphicFramePr>
        <p:xfrm>
          <a:off x="301624" y="647699"/>
          <a:ext cx="11509376" cy="5632704"/>
        </p:xfrm>
        <a:graphic>
          <a:graphicData uri="http://schemas.openxmlformats.org/drawingml/2006/table">
            <a:tbl>
              <a:tblPr>
                <a:tableStyleId>{8A107856-5554-42FB-B03E-39F5DBC370BA}</a:tableStyleId>
              </a:tblPr>
              <a:tblGrid>
                <a:gridCol w="9515476"/>
                <a:gridCol w="1993900"/>
              </a:tblGrid>
              <a:tr h="481085">
                <a:tc>
                  <a:txBody>
                    <a:bodyPr/>
                    <a:lstStyle/>
                    <a:p>
                      <a:pPr marL="0" algn="ctr" defTabSz="914400" rtl="0" eaLnBrk="1" latinLnBrk="0" hangingPunct="1">
                        <a:lnSpc>
                          <a:spcPct val="140000"/>
                        </a:lnSpc>
                        <a:spcAft>
                          <a:spcPts val="0"/>
                        </a:spcAft>
                      </a:pPr>
                      <a:r>
                        <a:rPr lang="zh-CN" sz="2400" kern="100" dirty="0">
                          <a:solidFill>
                            <a:schemeClr val="tx1">
                              <a:lumMod val="75000"/>
                              <a:lumOff val="25000"/>
                            </a:schemeClr>
                          </a:solidFill>
                          <a:latin typeface="Times New Roman"/>
                          <a:ea typeface="微软雅黑" pitchFamily="34" charset="-122"/>
                          <a:cs typeface="Courier New"/>
                        </a:rPr>
                        <a:t>文中描写人物心理的句子</a:t>
                      </a:r>
                    </a:p>
                  </a:txBody>
                  <a:tcPr marL="68580" marR="68580" marT="0" marB="0" anchor="ctr"/>
                </a:tc>
                <a:tc>
                  <a:txBody>
                    <a:bodyPr/>
                    <a:lstStyle/>
                    <a:p>
                      <a:pPr marL="0" algn="just" defTabSz="914400" rtl="0" eaLnBrk="1" latinLnBrk="0" hangingPunct="1">
                        <a:lnSpc>
                          <a:spcPct val="140000"/>
                        </a:lnSpc>
                        <a:spcAft>
                          <a:spcPts val="0"/>
                        </a:spcAft>
                      </a:pPr>
                      <a:r>
                        <a:rPr lang="zh-CN" sz="2400" kern="100">
                          <a:solidFill>
                            <a:schemeClr val="tx1">
                              <a:lumMod val="75000"/>
                              <a:lumOff val="25000"/>
                            </a:schemeClr>
                          </a:solidFill>
                          <a:latin typeface="Times New Roman"/>
                          <a:ea typeface="微软雅黑" pitchFamily="34" charset="-122"/>
                          <a:cs typeface="Courier New"/>
                        </a:rPr>
                        <a:t>人物心理分析</a:t>
                      </a:r>
                    </a:p>
                  </a:txBody>
                  <a:tcPr marL="68580" marR="68580" marT="0" marB="0" anchor="ctr"/>
                </a:tc>
              </a:tr>
              <a:tr h="962169">
                <a:tc>
                  <a:txBody>
                    <a:bodyPr/>
                    <a:lstStyle/>
                    <a:p>
                      <a:pPr marL="0" algn="just" defTabSz="914400" rtl="0" eaLnBrk="1" latinLnBrk="0" hangingPunct="1">
                        <a:lnSpc>
                          <a:spcPct val="140000"/>
                        </a:lnSpc>
                        <a:spcAft>
                          <a:spcPts val="0"/>
                        </a:spcAft>
                      </a:pPr>
                      <a:r>
                        <a:rPr lang="en-US" sz="2400" kern="100" dirty="0">
                          <a:solidFill>
                            <a:schemeClr val="tx1">
                              <a:lumMod val="75000"/>
                              <a:lumOff val="25000"/>
                            </a:schemeClr>
                          </a:solidFill>
                          <a:latin typeface="Times New Roman"/>
                          <a:ea typeface="微软雅黑" pitchFamily="34" charset="-122"/>
                          <a:cs typeface="Courier New"/>
                        </a:rPr>
                        <a:t>①</a:t>
                      </a:r>
                      <a:r>
                        <a:rPr lang="zh-CN" sz="2400" kern="100" dirty="0">
                          <a:solidFill>
                            <a:schemeClr val="tx1">
                              <a:lumMod val="75000"/>
                              <a:lumOff val="25000"/>
                            </a:schemeClr>
                          </a:solidFill>
                          <a:latin typeface="Times New Roman"/>
                          <a:ea typeface="微软雅黑" pitchFamily="34" charset="-122"/>
                          <a:cs typeface="Courier New"/>
                        </a:rPr>
                        <a:t>但这印象不知为什么原因，总不如那个端午所经过的事情甜而美</a:t>
                      </a:r>
                      <a:r>
                        <a:rPr lang="zh-CN" sz="2400" kern="100" dirty="0" smtClean="0">
                          <a:solidFill>
                            <a:schemeClr val="tx1">
                              <a:lumMod val="75000"/>
                              <a:lumOff val="25000"/>
                            </a:schemeClr>
                          </a:solidFill>
                          <a:latin typeface="Times New Roman"/>
                          <a:ea typeface="微软雅黑" pitchFamily="34" charset="-122"/>
                          <a:cs typeface="Courier New"/>
                        </a:rPr>
                        <a:t>。</a:t>
                      </a:r>
                      <a:endParaRPr lang="en-US" altLang="zh-CN" sz="2400" kern="100" dirty="0" smtClean="0">
                        <a:solidFill>
                          <a:schemeClr val="tx1">
                            <a:lumMod val="75000"/>
                            <a:lumOff val="25000"/>
                          </a:schemeClr>
                        </a:solidFill>
                        <a:latin typeface="Times New Roman"/>
                        <a:ea typeface="微软雅黑" pitchFamily="34" charset="-122"/>
                        <a:cs typeface="Courier New"/>
                      </a:endParaRPr>
                    </a:p>
                    <a:p>
                      <a:pPr marL="0" algn="just" defTabSz="914400" rtl="0" eaLnBrk="1" latinLnBrk="0" hangingPunct="1">
                        <a:lnSpc>
                          <a:spcPct val="140000"/>
                        </a:lnSpc>
                        <a:spcAft>
                          <a:spcPts val="0"/>
                        </a:spcAft>
                      </a:pPr>
                      <a:r>
                        <a:rPr lang="en-US" sz="2400" kern="100" dirty="0" smtClean="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第五部分第</a:t>
                      </a:r>
                      <a:r>
                        <a:rPr lang="en-US" sz="2400" kern="100" dirty="0">
                          <a:solidFill>
                            <a:schemeClr val="tx1">
                              <a:lumMod val="75000"/>
                              <a:lumOff val="25000"/>
                            </a:schemeClr>
                          </a:solidFill>
                          <a:latin typeface="Times New Roman"/>
                          <a:ea typeface="微软雅黑" pitchFamily="34" charset="-122"/>
                          <a:cs typeface="Courier New"/>
                        </a:rPr>
                        <a:t>2</a:t>
                      </a:r>
                      <a:r>
                        <a:rPr lang="zh-CN" sz="2400" kern="100" dirty="0">
                          <a:solidFill>
                            <a:schemeClr val="tx1">
                              <a:lumMod val="75000"/>
                              <a:lumOff val="25000"/>
                            </a:schemeClr>
                          </a:solidFill>
                          <a:latin typeface="Times New Roman"/>
                          <a:ea typeface="微软雅黑" pitchFamily="34" charset="-122"/>
                          <a:cs typeface="Courier New"/>
                        </a:rPr>
                        <a:t>段</a:t>
                      </a:r>
                      <a:r>
                        <a:rPr lang="en-US" sz="2400" kern="100" dirty="0">
                          <a:solidFill>
                            <a:schemeClr val="tx1">
                              <a:lumMod val="75000"/>
                              <a:lumOff val="25000"/>
                            </a:schemeClr>
                          </a:solidFill>
                          <a:latin typeface="Times New Roman"/>
                          <a:ea typeface="微软雅黑" pitchFamily="34" charset="-122"/>
                          <a:cs typeface="Courier New"/>
                        </a:rPr>
                        <a:t>)</a:t>
                      </a:r>
                      <a:endParaRPr lang="zh-CN" sz="2400" kern="100" dirty="0">
                        <a:solidFill>
                          <a:schemeClr val="tx1">
                            <a:lumMod val="75000"/>
                            <a:lumOff val="25000"/>
                          </a:schemeClr>
                        </a:solidFill>
                        <a:latin typeface="Times New Roman"/>
                        <a:ea typeface="微软雅黑" pitchFamily="34" charset="-122"/>
                        <a:cs typeface="Courier New"/>
                      </a:endParaRPr>
                    </a:p>
                  </a:txBody>
                  <a:tcPr marL="68580" marR="68580" marT="0" marB="0" anchor="ctr"/>
                </a:tc>
                <a:tc>
                  <a:txBody>
                    <a:bodyPr/>
                    <a:lstStyle/>
                    <a:p>
                      <a:pPr marL="0" algn="just" defTabSz="914400" rtl="0" eaLnBrk="1" latinLnBrk="0" hangingPunct="1">
                        <a:lnSpc>
                          <a:spcPct val="140000"/>
                        </a:lnSpc>
                        <a:spcAft>
                          <a:spcPts val="0"/>
                        </a:spcAft>
                      </a:pPr>
                      <a:r>
                        <a:rPr lang="en-US" sz="2400" kern="100">
                          <a:solidFill>
                            <a:schemeClr val="tx1">
                              <a:lumMod val="75000"/>
                              <a:lumOff val="25000"/>
                            </a:schemeClr>
                          </a:solidFill>
                          <a:latin typeface="Times New Roman"/>
                          <a:ea typeface="微软雅黑" pitchFamily="34" charset="-122"/>
                          <a:cs typeface="Courier New"/>
                        </a:rPr>
                        <a:t> </a:t>
                      </a:r>
                      <a:endParaRPr lang="zh-CN" sz="2400" kern="100">
                        <a:solidFill>
                          <a:schemeClr val="tx1">
                            <a:lumMod val="75000"/>
                            <a:lumOff val="25000"/>
                          </a:schemeClr>
                        </a:solidFill>
                        <a:latin typeface="Times New Roman"/>
                        <a:ea typeface="微软雅黑" pitchFamily="34" charset="-122"/>
                        <a:cs typeface="Courier New"/>
                      </a:endParaRPr>
                    </a:p>
                  </a:txBody>
                  <a:tcPr marL="68580" marR="68580" marT="0" marB="0" anchor="ctr"/>
                </a:tc>
              </a:tr>
              <a:tr h="1443254">
                <a:tc>
                  <a:txBody>
                    <a:bodyPr/>
                    <a:lstStyle/>
                    <a:p>
                      <a:pPr marL="0" algn="just" defTabSz="914400" rtl="0" eaLnBrk="1" latinLnBrk="0" hangingPunct="1">
                        <a:lnSpc>
                          <a:spcPct val="140000"/>
                        </a:lnSpc>
                        <a:spcAft>
                          <a:spcPts val="0"/>
                        </a:spcAft>
                      </a:pPr>
                      <a:r>
                        <a:rPr lang="en-US" sz="2400" kern="100" dirty="0" smtClean="0">
                          <a:solidFill>
                            <a:schemeClr val="tx1">
                              <a:lumMod val="75000"/>
                              <a:lumOff val="25000"/>
                            </a:schemeClr>
                          </a:solidFill>
                          <a:latin typeface="Times New Roman"/>
                          <a:ea typeface="微软雅黑" pitchFamily="34" charset="-122"/>
                          <a:cs typeface="Courier New"/>
                        </a:rPr>
                        <a:t>②</a:t>
                      </a:r>
                      <a:r>
                        <a:rPr lang="zh-CN" altLang="en-US" sz="2400" kern="100" dirty="0" smtClean="0">
                          <a:solidFill>
                            <a:schemeClr val="tx1">
                              <a:lumMod val="75000"/>
                              <a:lumOff val="25000"/>
                            </a:schemeClr>
                          </a:solidFill>
                          <a:latin typeface="+mj-ea"/>
                          <a:ea typeface="+mn-ea"/>
                          <a:cs typeface="Courier New"/>
                        </a:rPr>
                        <a:t>“</a:t>
                      </a:r>
                      <a:r>
                        <a:rPr lang="zh-CN" sz="2400" kern="100" dirty="0" smtClean="0">
                          <a:solidFill>
                            <a:schemeClr val="tx1">
                              <a:lumMod val="75000"/>
                              <a:lumOff val="25000"/>
                            </a:schemeClr>
                          </a:solidFill>
                          <a:latin typeface="Times New Roman"/>
                          <a:ea typeface="微软雅黑" pitchFamily="34" charset="-122"/>
                          <a:cs typeface="Courier New"/>
                        </a:rPr>
                        <a:t>翠</a:t>
                      </a:r>
                      <a:r>
                        <a:rPr lang="zh-CN" sz="2400" kern="100" dirty="0">
                          <a:solidFill>
                            <a:schemeClr val="tx1">
                              <a:lumMod val="75000"/>
                              <a:lumOff val="25000"/>
                            </a:schemeClr>
                          </a:solidFill>
                          <a:latin typeface="Times New Roman"/>
                          <a:ea typeface="微软雅黑" pitchFamily="34" charset="-122"/>
                          <a:cs typeface="Courier New"/>
                        </a:rPr>
                        <a:t>翠，你长大了！二老说你在河边大鱼会吃你，我们这里河中的鱼，现在可吞不下你了。</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对此，已经</a:t>
                      </a:r>
                      <a:r>
                        <a:rPr lang="en-US" sz="2400" kern="100" dirty="0">
                          <a:solidFill>
                            <a:schemeClr val="tx1">
                              <a:lumMod val="75000"/>
                              <a:lumOff val="25000"/>
                            </a:schemeClr>
                          </a:solidFill>
                          <a:latin typeface="+mj-ea"/>
                          <a:ea typeface="+mn-ea"/>
                          <a:cs typeface="Courier New"/>
                        </a:rPr>
                        <a:t>“</a:t>
                      </a:r>
                      <a:r>
                        <a:rPr lang="zh-CN" sz="2400" kern="100" dirty="0">
                          <a:solidFill>
                            <a:schemeClr val="tx1">
                              <a:lumMod val="75000"/>
                              <a:lumOff val="25000"/>
                            </a:schemeClr>
                          </a:solidFill>
                          <a:latin typeface="Times New Roman"/>
                          <a:ea typeface="微软雅黑" pitchFamily="34" charset="-122"/>
                          <a:cs typeface="Courier New"/>
                        </a:rPr>
                        <a:t>长大了</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的翠翠</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一句话不说，只是抿起嘴唇笑着</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。为什么不说话却笑？</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第五部分第</a:t>
                      </a:r>
                      <a:r>
                        <a:rPr lang="en-US" sz="2400" kern="100" dirty="0">
                          <a:solidFill>
                            <a:schemeClr val="tx1">
                              <a:lumMod val="75000"/>
                              <a:lumOff val="25000"/>
                            </a:schemeClr>
                          </a:solidFill>
                          <a:latin typeface="Times New Roman"/>
                          <a:ea typeface="微软雅黑" pitchFamily="34" charset="-122"/>
                          <a:cs typeface="Courier New"/>
                        </a:rPr>
                        <a:t>7</a:t>
                      </a:r>
                      <a:r>
                        <a:rPr lang="zh-CN" sz="2400" kern="100" dirty="0">
                          <a:solidFill>
                            <a:schemeClr val="tx1">
                              <a:lumMod val="75000"/>
                              <a:lumOff val="25000"/>
                            </a:schemeClr>
                          </a:solidFill>
                          <a:latin typeface="Times New Roman"/>
                          <a:ea typeface="微软雅黑" pitchFamily="34" charset="-122"/>
                          <a:cs typeface="Courier New"/>
                        </a:rPr>
                        <a:t>、</a:t>
                      </a:r>
                      <a:r>
                        <a:rPr lang="en-US" sz="2400" kern="100" dirty="0">
                          <a:solidFill>
                            <a:schemeClr val="tx1">
                              <a:lumMod val="75000"/>
                              <a:lumOff val="25000"/>
                            </a:schemeClr>
                          </a:solidFill>
                          <a:latin typeface="Times New Roman"/>
                          <a:ea typeface="微软雅黑" pitchFamily="34" charset="-122"/>
                          <a:cs typeface="Courier New"/>
                        </a:rPr>
                        <a:t>8</a:t>
                      </a:r>
                      <a:r>
                        <a:rPr lang="zh-CN" sz="2400" kern="100" dirty="0">
                          <a:solidFill>
                            <a:schemeClr val="tx1">
                              <a:lumMod val="75000"/>
                              <a:lumOff val="25000"/>
                            </a:schemeClr>
                          </a:solidFill>
                          <a:latin typeface="Times New Roman"/>
                          <a:ea typeface="微软雅黑" pitchFamily="34" charset="-122"/>
                          <a:cs typeface="Courier New"/>
                        </a:rPr>
                        <a:t>段</a:t>
                      </a:r>
                      <a:r>
                        <a:rPr lang="en-US" sz="2400" kern="100" dirty="0">
                          <a:solidFill>
                            <a:schemeClr val="tx1">
                              <a:lumMod val="75000"/>
                              <a:lumOff val="25000"/>
                            </a:schemeClr>
                          </a:solidFill>
                          <a:latin typeface="Times New Roman"/>
                          <a:ea typeface="微软雅黑" pitchFamily="34" charset="-122"/>
                          <a:cs typeface="Courier New"/>
                        </a:rPr>
                        <a:t>)</a:t>
                      </a:r>
                      <a:endParaRPr lang="zh-CN" sz="2400" kern="100" dirty="0">
                        <a:solidFill>
                          <a:schemeClr val="tx1">
                            <a:lumMod val="75000"/>
                            <a:lumOff val="25000"/>
                          </a:schemeClr>
                        </a:solidFill>
                        <a:latin typeface="Times New Roman"/>
                        <a:ea typeface="微软雅黑" pitchFamily="34" charset="-122"/>
                        <a:cs typeface="Courier New"/>
                      </a:endParaRPr>
                    </a:p>
                  </a:txBody>
                  <a:tcPr marL="68580" marR="68580" marT="0" marB="0" anchor="ctr"/>
                </a:tc>
                <a:tc>
                  <a:txBody>
                    <a:bodyPr/>
                    <a:lstStyle/>
                    <a:p>
                      <a:pPr marL="0" algn="just" defTabSz="914400" rtl="0" eaLnBrk="1" latinLnBrk="0" hangingPunct="1">
                        <a:lnSpc>
                          <a:spcPct val="140000"/>
                        </a:lnSpc>
                        <a:spcAft>
                          <a:spcPts val="0"/>
                        </a:spcAft>
                      </a:pPr>
                      <a:r>
                        <a:rPr lang="en-US" sz="2400" kern="100">
                          <a:solidFill>
                            <a:schemeClr val="tx1">
                              <a:lumMod val="75000"/>
                              <a:lumOff val="25000"/>
                            </a:schemeClr>
                          </a:solidFill>
                          <a:latin typeface="Times New Roman"/>
                          <a:ea typeface="微软雅黑" pitchFamily="34" charset="-122"/>
                          <a:cs typeface="Courier New"/>
                        </a:rPr>
                        <a:t> </a:t>
                      </a:r>
                      <a:endParaRPr lang="zh-CN" sz="2400" kern="100">
                        <a:solidFill>
                          <a:schemeClr val="tx1">
                            <a:lumMod val="75000"/>
                            <a:lumOff val="25000"/>
                          </a:schemeClr>
                        </a:solidFill>
                        <a:latin typeface="Times New Roman"/>
                        <a:ea typeface="微软雅黑" pitchFamily="34" charset="-122"/>
                        <a:cs typeface="Courier New"/>
                      </a:endParaRPr>
                    </a:p>
                  </a:txBody>
                  <a:tcPr marL="68580" marR="68580" marT="0" marB="0" anchor="ctr"/>
                </a:tc>
              </a:tr>
              <a:tr h="1443254">
                <a:tc>
                  <a:txBody>
                    <a:bodyPr/>
                    <a:lstStyle/>
                    <a:p>
                      <a:pPr marL="0" algn="just" defTabSz="914400" rtl="0" eaLnBrk="1" latinLnBrk="0" hangingPunct="1">
                        <a:lnSpc>
                          <a:spcPct val="140000"/>
                        </a:lnSpc>
                        <a:spcAft>
                          <a:spcPts val="0"/>
                        </a:spcAft>
                      </a:pPr>
                      <a:r>
                        <a:rPr lang="en-US" sz="2400" kern="100" dirty="0">
                          <a:solidFill>
                            <a:schemeClr val="tx1">
                              <a:lumMod val="75000"/>
                              <a:lumOff val="25000"/>
                            </a:schemeClr>
                          </a:solidFill>
                          <a:latin typeface="Times New Roman"/>
                          <a:ea typeface="微软雅黑" pitchFamily="34" charset="-122"/>
                          <a:cs typeface="Courier New"/>
                        </a:rPr>
                        <a:t>③</a:t>
                      </a:r>
                      <a:r>
                        <a:rPr lang="zh-CN" sz="2400" kern="100" dirty="0">
                          <a:solidFill>
                            <a:schemeClr val="tx1">
                              <a:lumMod val="75000"/>
                              <a:lumOff val="25000"/>
                            </a:schemeClr>
                          </a:solidFill>
                          <a:latin typeface="Times New Roman"/>
                          <a:ea typeface="微软雅黑" pitchFamily="34" charset="-122"/>
                          <a:cs typeface="Courier New"/>
                        </a:rPr>
                        <a:t>祖父说</a:t>
                      </a:r>
                      <a:r>
                        <a:rPr lang="zh-CN" sz="2400" kern="100" dirty="0">
                          <a:solidFill>
                            <a:schemeClr val="tx1">
                              <a:lumMod val="75000"/>
                              <a:lumOff val="25000"/>
                            </a:schemeClr>
                          </a:solidFill>
                          <a:latin typeface="+mj-ea"/>
                          <a:ea typeface="+mn-ea"/>
                          <a:cs typeface="Courier New"/>
                        </a:rPr>
                        <a:t>：</a:t>
                      </a:r>
                      <a:r>
                        <a:rPr lang="en-US" sz="2400" kern="100" dirty="0">
                          <a:solidFill>
                            <a:schemeClr val="tx1">
                              <a:lumMod val="75000"/>
                              <a:lumOff val="25000"/>
                            </a:schemeClr>
                          </a:solidFill>
                          <a:latin typeface="+mj-ea"/>
                          <a:ea typeface="+mn-ea"/>
                          <a:cs typeface="Courier New"/>
                        </a:rPr>
                        <a:t>“</a:t>
                      </a:r>
                      <a:r>
                        <a:rPr lang="zh-CN" sz="2400" kern="100" dirty="0">
                          <a:solidFill>
                            <a:schemeClr val="tx1">
                              <a:lumMod val="75000"/>
                              <a:lumOff val="25000"/>
                            </a:schemeClr>
                          </a:solidFill>
                          <a:latin typeface="Times New Roman"/>
                          <a:ea typeface="微软雅黑" pitchFamily="34" charset="-122"/>
                          <a:cs typeface="Courier New"/>
                        </a:rPr>
                        <a:t>顺顺真是个好人，大方得很。大老也很好。这一家人都好！</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翠翠说：</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一家人都好，你认识他们一家人吗？</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翠翠的话有什么言外之意？</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第五部分第</a:t>
                      </a:r>
                      <a:r>
                        <a:rPr lang="en-US" sz="2400" kern="100" dirty="0">
                          <a:solidFill>
                            <a:schemeClr val="tx1">
                              <a:lumMod val="75000"/>
                              <a:lumOff val="25000"/>
                            </a:schemeClr>
                          </a:solidFill>
                          <a:latin typeface="Times New Roman"/>
                          <a:ea typeface="微软雅黑" pitchFamily="34" charset="-122"/>
                          <a:cs typeface="Courier New"/>
                        </a:rPr>
                        <a:t>11</a:t>
                      </a:r>
                      <a:r>
                        <a:rPr lang="zh-CN" sz="2400" kern="100" dirty="0">
                          <a:solidFill>
                            <a:schemeClr val="tx1">
                              <a:lumMod val="75000"/>
                              <a:lumOff val="25000"/>
                            </a:schemeClr>
                          </a:solidFill>
                          <a:latin typeface="Times New Roman"/>
                          <a:ea typeface="微软雅黑" pitchFamily="34" charset="-122"/>
                          <a:cs typeface="Courier New"/>
                        </a:rPr>
                        <a:t>段</a:t>
                      </a:r>
                      <a:r>
                        <a:rPr lang="en-US" sz="2400" kern="100" dirty="0">
                          <a:solidFill>
                            <a:schemeClr val="tx1">
                              <a:lumMod val="75000"/>
                              <a:lumOff val="25000"/>
                            </a:schemeClr>
                          </a:solidFill>
                          <a:latin typeface="Times New Roman"/>
                          <a:ea typeface="微软雅黑" pitchFamily="34" charset="-122"/>
                          <a:cs typeface="Courier New"/>
                        </a:rPr>
                        <a:t>)</a:t>
                      </a:r>
                      <a:endParaRPr lang="zh-CN" sz="2400" kern="100" dirty="0">
                        <a:solidFill>
                          <a:schemeClr val="tx1">
                            <a:lumMod val="75000"/>
                            <a:lumOff val="25000"/>
                          </a:schemeClr>
                        </a:solidFill>
                        <a:latin typeface="Times New Roman"/>
                        <a:ea typeface="微软雅黑" pitchFamily="34" charset="-122"/>
                        <a:cs typeface="Courier New"/>
                      </a:endParaRPr>
                    </a:p>
                  </a:txBody>
                  <a:tcPr marL="68580" marR="68580" marT="0" marB="0" anchor="ctr"/>
                </a:tc>
                <a:tc>
                  <a:txBody>
                    <a:bodyPr/>
                    <a:lstStyle/>
                    <a:p>
                      <a:pPr marL="0" algn="just" defTabSz="914400" rtl="0" eaLnBrk="1" latinLnBrk="0" hangingPunct="1">
                        <a:lnSpc>
                          <a:spcPct val="140000"/>
                        </a:lnSpc>
                        <a:spcAft>
                          <a:spcPts val="0"/>
                        </a:spcAft>
                      </a:pPr>
                      <a:r>
                        <a:rPr lang="en-US" sz="2400" kern="100">
                          <a:solidFill>
                            <a:schemeClr val="tx1">
                              <a:lumMod val="75000"/>
                              <a:lumOff val="25000"/>
                            </a:schemeClr>
                          </a:solidFill>
                          <a:latin typeface="Times New Roman"/>
                          <a:ea typeface="微软雅黑" pitchFamily="34" charset="-122"/>
                          <a:cs typeface="Courier New"/>
                        </a:rPr>
                        <a:t> </a:t>
                      </a:r>
                      <a:endParaRPr lang="zh-CN" sz="2400" kern="100">
                        <a:solidFill>
                          <a:schemeClr val="tx1">
                            <a:lumMod val="75000"/>
                            <a:lumOff val="25000"/>
                          </a:schemeClr>
                        </a:solidFill>
                        <a:latin typeface="Times New Roman"/>
                        <a:ea typeface="微软雅黑" pitchFamily="34" charset="-122"/>
                        <a:cs typeface="Courier New"/>
                      </a:endParaRPr>
                    </a:p>
                  </a:txBody>
                  <a:tcPr marL="68580" marR="68580" marT="0" marB="0" anchor="ctr"/>
                </a:tc>
              </a:tr>
              <a:tr h="481085">
                <a:tc>
                  <a:txBody>
                    <a:bodyPr/>
                    <a:lstStyle/>
                    <a:p>
                      <a:pPr marL="0" algn="ctr" defTabSz="914400" rtl="0" eaLnBrk="1" latinLnBrk="0" hangingPunct="1">
                        <a:lnSpc>
                          <a:spcPct val="140000"/>
                        </a:lnSpc>
                        <a:spcAft>
                          <a:spcPts val="0"/>
                        </a:spcAft>
                      </a:pPr>
                      <a:r>
                        <a:rPr lang="en-US" sz="2400" kern="100">
                          <a:solidFill>
                            <a:schemeClr val="tx1">
                              <a:lumMod val="75000"/>
                              <a:lumOff val="25000"/>
                            </a:schemeClr>
                          </a:solidFill>
                          <a:latin typeface="Times New Roman"/>
                          <a:ea typeface="微软雅黑" pitchFamily="34" charset="-122"/>
                          <a:cs typeface="Courier New"/>
                        </a:rPr>
                        <a:t>④</a:t>
                      </a:r>
                      <a:r>
                        <a:rPr lang="zh-CN" sz="2400" kern="100">
                          <a:solidFill>
                            <a:schemeClr val="tx1">
                              <a:lumMod val="75000"/>
                              <a:lumOff val="25000"/>
                            </a:schemeClr>
                          </a:solidFill>
                          <a:latin typeface="Times New Roman"/>
                          <a:ea typeface="微软雅黑" pitchFamily="34" charset="-122"/>
                          <a:cs typeface="Courier New"/>
                        </a:rPr>
                        <a:t>谁也不稀罕那只鸭子！</a:t>
                      </a:r>
                      <a:r>
                        <a:rPr lang="en-US" sz="2400" kern="100">
                          <a:solidFill>
                            <a:schemeClr val="tx1">
                              <a:lumMod val="75000"/>
                              <a:lumOff val="25000"/>
                            </a:schemeClr>
                          </a:solidFill>
                          <a:latin typeface="Times New Roman"/>
                          <a:ea typeface="微软雅黑" pitchFamily="34" charset="-122"/>
                          <a:cs typeface="Courier New"/>
                        </a:rPr>
                        <a:t>(</a:t>
                      </a:r>
                      <a:r>
                        <a:rPr lang="zh-CN" sz="2400" kern="100">
                          <a:solidFill>
                            <a:schemeClr val="tx1">
                              <a:lumMod val="75000"/>
                              <a:lumOff val="25000"/>
                            </a:schemeClr>
                          </a:solidFill>
                          <a:latin typeface="Times New Roman"/>
                          <a:ea typeface="微软雅黑" pitchFamily="34" charset="-122"/>
                          <a:cs typeface="Courier New"/>
                        </a:rPr>
                        <a:t>第五部分第</a:t>
                      </a:r>
                      <a:r>
                        <a:rPr lang="en-US" sz="2400" kern="100">
                          <a:solidFill>
                            <a:schemeClr val="tx1">
                              <a:lumMod val="75000"/>
                              <a:lumOff val="25000"/>
                            </a:schemeClr>
                          </a:solidFill>
                          <a:latin typeface="Times New Roman"/>
                          <a:ea typeface="微软雅黑" pitchFamily="34" charset="-122"/>
                          <a:cs typeface="Courier New"/>
                        </a:rPr>
                        <a:t>14</a:t>
                      </a:r>
                      <a:r>
                        <a:rPr lang="zh-CN" sz="2400" kern="100">
                          <a:solidFill>
                            <a:schemeClr val="tx1">
                              <a:lumMod val="75000"/>
                              <a:lumOff val="25000"/>
                            </a:schemeClr>
                          </a:solidFill>
                          <a:latin typeface="Times New Roman"/>
                          <a:ea typeface="微软雅黑" pitchFamily="34" charset="-122"/>
                          <a:cs typeface="Courier New"/>
                        </a:rPr>
                        <a:t>段</a:t>
                      </a:r>
                      <a:r>
                        <a:rPr lang="en-US" sz="2400" kern="100">
                          <a:solidFill>
                            <a:schemeClr val="tx1">
                              <a:lumMod val="75000"/>
                              <a:lumOff val="25000"/>
                            </a:schemeClr>
                          </a:solidFill>
                          <a:latin typeface="Times New Roman"/>
                          <a:ea typeface="微软雅黑" pitchFamily="34" charset="-122"/>
                          <a:cs typeface="Courier New"/>
                        </a:rPr>
                        <a:t>)</a:t>
                      </a:r>
                      <a:endParaRPr lang="zh-CN" sz="2400" kern="100">
                        <a:solidFill>
                          <a:schemeClr val="tx1">
                            <a:lumMod val="75000"/>
                            <a:lumOff val="25000"/>
                          </a:schemeClr>
                        </a:solidFill>
                        <a:latin typeface="Times New Roman"/>
                        <a:ea typeface="微软雅黑" pitchFamily="34" charset="-122"/>
                        <a:cs typeface="Courier New"/>
                      </a:endParaRPr>
                    </a:p>
                  </a:txBody>
                  <a:tcPr marL="68580" marR="68580" marT="0" marB="0" anchor="ctr"/>
                </a:tc>
                <a:tc>
                  <a:txBody>
                    <a:bodyPr/>
                    <a:lstStyle/>
                    <a:p>
                      <a:pPr marL="0" algn="just" defTabSz="914400" rtl="0" eaLnBrk="1" latinLnBrk="0" hangingPunct="1">
                        <a:lnSpc>
                          <a:spcPct val="140000"/>
                        </a:lnSpc>
                        <a:spcAft>
                          <a:spcPts val="0"/>
                        </a:spcAft>
                      </a:pPr>
                      <a:r>
                        <a:rPr lang="en-US" sz="2400" kern="100">
                          <a:solidFill>
                            <a:schemeClr val="tx1">
                              <a:lumMod val="75000"/>
                              <a:lumOff val="25000"/>
                            </a:schemeClr>
                          </a:solidFill>
                          <a:latin typeface="Times New Roman"/>
                          <a:ea typeface="微软雅黑" pitchFamily="34" charset="-122"/>
                          <a:cs typeface="Courier New"/>
                        </a:rPr>
                        <a:t> </a:t>
                      </a:r>
                      <a:endParaRPr lang="zh-CN" sz="2400" kern="100">
                        <a:solidFill>
                          <a:schemeClr val="tx1">
                            <a:lumMod val="75000"/>
                            <a:lumOff val="25000"/>
                          </a:schemeClr>
                        </a:solidFill>
                        <a:latin typeface="Times New Roman"/>
                        <a:ea typeface="微软雅黑" pitchFamily="34" charset="-122"/>
                        <a:cs typeface="Courier New"/>
                      </a:endParaRPr>
                    </a:p>
                  </a:txBody>
                  <a:tcPr marL="68580" marR="68580" marT="0" marB="0" anchor="ctr"/>
                </a:tc>
              </a:tr>
              <a:tr h="481085">
                <a:tc>
                  <a:txBody>
                    <a:bodyPr/>
                    <a:lstStyle/>
                    <a:p>
                      <a:pPr marL="0" algn="ctr" defTabSz="914400" rtl="0" eaLnBrk="1" latinLnBrk="0" hangingPunct="1">
                        <a:lnSpc>
                          <a:spcPct val="140000"/>
                        </a:lnSpc>
                        <a:spcAft>
                          <a:spcPts val="0"/>
                        </a:spcAft>
                      </a:pPr>
                      <a:r>
                        <a:rPr lang="en-US" sz="2400" kern="100" dirty="0">
                          <a:solidFill>
                            <a:schemeClr val="tx1">
                              <a:lumMod val="75000"/>
                              <a:lumOff val="25000"/>
                            </a:schemeClr>
                          </a:solidFill>
                          <a:latin typeface="Times New Roman"/>
                          <a:ea typeface="微软雅黑" pitchFamily="34" charset="-122"/>
                          <a:cs typeface="Courier New"/>
                        </a:rPr>
                        <a:t>⑤</a:t>
                      </a:r>
                      <a:r>
                        <a:rPr lang="zh-CN" sz="2400" kern="100" dirty="0">
                          <a:solidFill>
                            <a:schemeClr val="tx1">
                              <a:lumMod val="75000"/>
                              <a:lumOff val="25000"/>
                            </a:schemeClr>
                          </a:solidFill>
                          <a:latin typeface="Times New Roman"/>
                          <a:ea typeface="微软雅黑" pitchFamily="34" charset="-122"/>
                          <a:cs typeface="Courier New"/>
                        </a:rPr>
                        <a:t>爷爷，你的船是不是正在下青浪滩呢？</a:t>
                      </a:r>
                      <a:r>
                        <a:rPr lang="en-US" sz="2400" kern="100" dirty="0">
                          <a:solidFill>
                            <a:schemeClr val="tx1">
                              <a:lumMod val="75000"/>
                              <a:lumOff val="25000"/>
                            </a:schemeClr>
                          </a:solidFill>
                          <a:latin typeface="Times New Roman"/>
                          <a:ea typeface="微软雅黑" pitchFamily="34" charset="-122"/>
                          <a:cs typeface="Courier New"/>
                        </a:rPr>
                        <a:t>(</a:t>
                      </a:r>
                      <a:r>
                        <a:rPr lang="zh-CN" sz="2400" kern="100" dirty="0">
                          <a:solidFill>
                            <a:schemeClr val="tx1">
                              <a:lumMod val="75000"/>
                              <a:lumOff val="25000"/>
                            </a:schemeClr>
                          </a:solidFill>
                          <a:latin typeface="Times New Roman"/>
                          <a:ea typeface="微软雅黑" pitchFamily="34" charset="-122"/>
                          <a:cs typeface="Courier New"/>
                        </a:rPr>
                        <a:t>第五部分第</a:t>
                      </a:r>
                      <a:r>
                        <a:rPr lang="en-US" sz="2400" kern="100" dirty="0">
                          <a:solidFill>
                            <a:schemeClr val="tx1">
                              <a:lumMod val="75000"/>
                              <a:lumOff val="25000"/>
                            </a:schemeClr>
                          </a:solidFill>
                          <a:latin typeface="Times New Roman"/>
                          <a:ea typeface="微软雅黑" pitchFamily="34" charset="-122"/>
                          <a:cs typeface="Courier New"/>
                        </a:rPr>
                        <a:t>16</a:t>
                      </a:r>
                      <a:r>
                        <a:rPr lang="zh-CN" sz="2400" kern="100" dirty="0">
                          <a:solidFill>
                            <a:schemeClr val="tx1">
                              <a:lumMod val="75000"/>
                              <a:lumOff val="25000"/>
                            </a:schemeClr>
                          </a:solidFill>
                          <a:latin typeface="Times New Roman"/>
                          <a:ea typeface="微软雅黑" pitchFamily="34" charset="-122"/>
                          <a:cs typeface="Courier New"/>
                        </a:rPr>
                        <a:t>段</a:t>
                      </a:r>
                      <a:r>
                        <a:rPr lang="en-US" sz="2400" kern="100" dirty="0">
                          <a:solidFill>
                            <a:schemeClr val="tx1">
                              <a:lumMod val="75000"/>
                              <a:lumOff val="25000"/>
                            </a:schemeClr>
                          </a:solidFill>
                          <a:latin typeface="Times New Roman"/>
                          <a:ea typeface="微软雅黑" pitchFamily="34" charset="-122"/>
                          <a:cs typeface="Courier New"/>
                        </a:rPr>
                        <a:t>)</a:t>
                      </a:r>
                      <a:endParaRPr lang="zh-CN" sz="2400" kern="100" dirty="0">
                        <a:solidFill>
                          <a:schemeClr val="tx1">
                            <a:lumMod val="75000"/>
                            <a:lumOff val="25000"/>
                          </a:schemeClr>
                        </a:solidFill>
                        <a:latin typeface="Times New Roman"/>
                        <a:ea typeface="微软雅黑" pitchFamily="34" charset="-122"/>
                        <a:cs typeface="Courier New"/>
                      </a:endParaRPr>
                    </a:p>
                  </a:txBody>
                  <a:tcPr marL="68580" marR="68580" marT="0" marB="0" anchor="ctr"/>
                </a:tc>
                <a:tc>
                  <a:txBody>
                    <a:bodyPr/>
                    <a:lstStyle/>
                    <a:p>
                      <a:pPr marL="0" algn="just" defTabSz="914400" rtl="0" eaLnBrk="1" latinLnBrk="0" hangingPunct="1">
                        <a:lnSpc>
                          <a:spcPct val="140000"/>
                        </a:lnSpc>
                        <a:spcAft>
                          <a:spcPts val="0"/>
                        </a:spcAft>
                      </a:pPr>
                      <a:r>
                        <a:rPr lang="en-US" sz="2400" kern="100" dirty="0">
                          <a:solidFill>
                            <a:schemeClr val="tx1">
                              <a:lumMod val="75000"/>
                              <a:lumOff val="25000"/>
                            </a:schemeClr>
                          </a:solidFill>
                          <a:latin typeface="Times New Roman"/>
                          <a:ea typeface="微软雅黑" pitchFamily="34" charset="-122"/>
                          <a:cs typeface="Courier New"/>
                        </a:rPr>
                        <a:t> </a:t>
                      </a:r>
                      <a:endParaRPr lang="zh-CN" sz="2400" kern="100" dirty="0">
                        <a:solidFill>
                          <a:schemeClr val="tx1">
                            <a:lumMod val="75000"/>
                            <a:lumOff val="25000"/>
                          </a:schemeClr>
                        </a:solidFill>
                        <a:latin typeface="Times New Roman"/>
                        <a:ea typeface="微软雅黑" pitchFamily="34" charset="-122"/>
                        <a:cs typeface="Courier New"/>
                      </a:endParaRPr>
                    </a:p>
                  </a:txBody>
                  <a:tcPr marL="68580" marR="68580" marT="0" marB="0" anchor="ctr"/>
                </a:tc>
              </a:tr>
            </a:tbl>
          </a:graphicData>
        </a:graphic>
      </p:graphicFrame>
    </p:spTree>
    <p:extLst>
      <p:ext uri="{BB962C8B-B14F-4D97-AF65-F5344CB8AC3E}">
        <p14:creationId xmlns:p14="http://schemas.microsoft.com/office/powerpoint/2010/main" val="9941532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99201" y="304180"/>
            <a:ext cx="11546640" cy="5693866"/>
          </a:xfrm>
          <a:prstGeom prst="rect">
            <a:avLst/>
          </a:prstGeom>
          <a:noFill/>
        </p:spPr>
        <p:txBody>
          <a:bodyPr wrap="square" rtlCol="0">
            <a:spAutoFit/>
          </a:bodyPr>
          <a:lstStyle/>
          <a:p>
            <a:pPr algn="just">
              <a:lnSpc>
                <a:spcPct val="200000"/>
              </a:lnSpc>
              <a:spcAft>
                <a:spcPts val="0"/>
              </a:spcAft>
            </a:pPr>
            <a:r>
              <a:rPr lang="zh-CN" altLang="zh-CN" sz="2600" b="1" kern="100" dirty="0">
                <a:solidFill>
                  <a:srgbClr val="E36C0A"/>
                </a:solidFill>
                <a:latin typeface="Times New Roman"/>
                <a:ea typeface="微软雅黑" pitchFamily="34" charset="-122"/>
              </a:rPr>
              <a:t>答案</a:t>
            </a:r>
            <a:r>
              <a:rPr lang="zh-CN" altLang="zh-CN" sz="2600" kern="100" dirty="0">
                <a:latin typeface="Times New Roman"/>
                <a:ea typeface="微软雅黑" pitchFamily="34" charset="-122"/>
                <a:cs typeface="Times New Roman"/>
              </a:rPr>
              <a:t>　</a:t>
            </a:r>
            <a:r>
              <a:rPr lang="zh-CN" altLang="en-US" sz="2600" kern="100" dirty="0">
                <a:latin typeface="Times New Roman"/>
                <a:ea typeface="微软雅黑" pitchFamily="34" charset="-122"/>
                <a:cs typeface="Courier New"/>
              </a:rPr>
              <a:t>①含蓄地点明了翠翠对两年前的那个端午节意外碰上二老的事念念不忘，体现了翠翠含蓄多情的心理。②表现了翠翠对往事美好的记忆和微妙的感情涟漪。③祖父夸顺顺一家人，但是漏说了二老傩送，翠翠心里有些嗔怪，所以问：</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一家人都好，你认识他们一家人吗？</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言外之意是：祖父你没说全。④鸭子是大老捉来送给祖父的，而翠翠心里喜欢的是傩送，自然不喜欢祖父再说下去，同时这里也有少女羞于提起婚嫁之事的心理。⑤祖父所唱的歌令翠翠想到了此时正在青浪滩行船的二老，反映出翠翠对二老的牵挂和思念。</a:t>
            </a:r>
            <a:endParaRPr lang="zh-CN" altLang="en-US" sz="2600" kern="100" dirty="0">
              <a:latin typeface="宋体"/>
              <a:ea typeface="微软雅黑" pitchFamily="34" charset="-122"/>
              <a:cs typeface="Courier New"/>
            </a:endParaRPr>
          </a:p>
        </p:txBody>
      </p:sp>
      <p:grpSp>
        <p:nvGrpSpPr>
          <p:cNvPr id="9" name="组合 8"/>
          <p:cNvGrpSpPr/>
          <p:nvPr/>
        </p:nvGrpSpPr>
        <p:grpSpPr>
          <a:xfrm rot="5400000">
            <a:off x="11465834" y="5699666"/>
            <a:ext cx="549128" cy="549414"/>
            <a:chOff x="11226607" y="6533712"/>
            <a:chExt cx="360000" cy="360000"/>
          </a:xfrm>
        </p:grpSpPr>
        <p:sp>
          <p:nvSpPr>
            <p:cNvPr id="10" name="椭圆 9">
              <a:hlinkClick r:id="rId2" action="ppaction://hlinksldjump"/>
            </p:cNvPr>
            <p:cNvSpPr/>
            <p:nvPr userDrawn="1"/>
          </p:nvSpPr>
          <p:spPr>
            <a:xfrm>
              <a:off x="11226607" y="6533712"/>
              <a:ext cx="360000" cy="360000"/>
            </a:xfrm>
            <a:prstGeom prst="ellipse">
              <a:avLst/>
            </a:prstGeom>
            <a:solidFill>
              <a:srgbClr val="FF95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1" name="燕尾形 10">
              <a:hlinkClick r:id="rId2" action="ppaction://hlinksldjump"/>
            </p:cNvPr>
            <p:cNvSpPr/>
            <p:nvPr userDrawn="1"/>
          </p:nvSpPr>
          <p:spPr>
            <a:xfrm flipH="1">
              <a:off x="11320207" y="6627312"/>
              <a:ext cx="172800" cy="172800"/>
            </a:xfrm>
            <a:prstGeom prst="chevron">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tx1"/>
                </a:solidFill>
              </a:endParaRPr>
            </a:p>
          </p:txBody>
        </p:sp>
      </p:grpSp>
    </p:spTree>
    <p:extLst>
      <p:ext uri="{BB962C8B-B14F-4D97-AF65-F5344CB8AC3E}">
        <p14:creationId xmlns:p14="http://schemas.microsoft.com/office/powerpoint/2010/main" val="1471201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7"/>
          <p:cNvSpPr txBox="1"/>
          <p:nvPr/>
        </p:nvSpPr>
        <p:spPr>
          <a:xfrm>
            <a:off x="56444" y="76145"/>
            <a:ext cx="7710311" cy="461665"/>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文本拓展       </a:t>
            </a:r>
            <a:r>
              <a:rPr kumimoji="0" lang="zh-CN" altLang="en-US" sz="2400" b="1" i="0" u="none" strike="noStrike" kern="0" cap="none" spc="0" normalizeH="0" noProof="0" dirty="0" smtClean="0">
                <a:ln>
                  <a:noFill/>
                </a:ln>
                <a:solidFill>
                  <a:schemeClr val="bg1"/>
                </a:solidFill>
                <a:effectLst/>
                <a:uLnTx/>
                <a:uFillTx/>
                <a:latin typeface="微软雅黑" pitchFamily="34" charset="-122"/>
                <a:ea typeface="微软雅黑" pitchFamily="34" charset="-122"/>
              </a:rPr>
              <a:t>            </a:t>
            </a: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              </a:t>
            </a:r>
            <a:r>
              <a:rPr kumimoji="0" lang="zh-CN" altLang="en-US" sz="2200" b="0" i="0" u="none" strike="noStrike" kern="0" cap="none" spc="0" normalizeH="0" baseline="0" noProof="0" dirty="0" smtClean="0">
                <a:ln>
                  <a:noFill/>
                </a:ln>
                <a:solidFill>
                  <a:schemeClr val="accent6">
                    <a:lumMod val="60000"/>
                    <a:lumOff val="40000"/>
                  </a:schemeClr>
                </a:solidFill>
                <a:effectLst/>
                <a:uLnTx/>
                <a:uFillTx/>
                <a:latin typeface="微软雅黑" pitchFamily="34" charset="-122"/>
                <a:ea typeface="微软雅黑" pitchFamily="34" charset="-122"/>
              </a:rPr>
              <a:t>掬水月在手，弄花香满衣</a:t>
            </a:r>
            <a:endParaRPr kumimoji="0" lang="zh-CN" altLang="en-US" sz="2200" b="0" i="0" u="none" strike="noStrike" kern="0" cap="none" spc="0" normalizeH="0" baseline="0" noProof="0" dirty="0">
              <a:ln>
                <a:noFill/>
              </a:ln>
              <a:solidFill>
                <a:schemeClr val="accent6">
                  <a:lumMod val="60000"/>
                  <a:lumOff val="40000"/>
                </a:schemeClr>
              </a:solidFill>
              <a:effectLst/>
              <a:uLnTx/>
              <a:uFillTx/>
              <a:latin typeface="微软雅黑" pitchFamily="34" charset="-122"/>
              <a:ea typeface="微软雅黑" pitchFamily="34" charset="-122"/>
            </a:endParaRPr>
          </a:p>
        </p:txBody>
      </p:sp>
      <p:sp>
        <p:nvSpPr>
          <p:cNvPr id="4" name="TextBox 3"/>
          <p:cNvSpPr txBox="1"/>
          <p:nvPr/>
        </p:nvSpPr>
        <p:spPr>
          <a:xfrm>
            <a:off x="132268" y="745047"/>
            <a:ext cx="11856532" cy="5227072"/>
          </a:xfrm>
          <a:prstGeom prst="rect">
            <a:avLst/>
          </a:prstGeom>
          <a:noFill/>
        </p:spPr>
        <p:txBody>
          <a:bodyPr wrap="square" rtlCol="0">
            <a:spAutoFit/>
          </a:bodyPr>
          <a:lstStyle/>
          <a:p>
            <a:pPr>
              <a:lnSpc>
                <a:spcPts val="2640"/>
              </a:lnSpc>
              <a:spcAft>
                <a:spcPts val="0"/>
              </a:spcAft>
            </a:pPr>
            <a:r>
              <a:rPr lang="zh-CN" altLang="en-US" sz="2200" b="1" dirty="0">
                <a:solidFill>
                  <a:schemeClr val="bg1">
                    <a:lumMod val="50000"/>
                  </a:schemeClr>
                </a:solidFill>
                <a:latin typeface="微软雅黑" pitchFamily="34" charset="-122"/>
                <a:ea typeface="微软雅黑" pitchFamily="34" charset="-122"/>
              </a:rPr>
              <a:t>一、阅读</a:t>
            </a:r>
            <a:r>
              <a:rPr lang="zh-CN" altLang="en-US" sz="2200" b="1" dirty="0" smtClean="0">
                <a:solidFill>
                  <a:schemeClr val="bg1">
                    <a:lumMod val="50000"/>
                  </a:schemeClr>
                </a:solidFill>
                <a:latin typeface="微软雅黑" pitchFamily="34" charset="-122"/>
                <a:ea typeface="微软雅黑" pitchFamily="34" charset="-122"/>
              </a:rPr>
              <a:t>延伸</a:t>
            </a:r>
            <a:endParaRPr lang="en-US" altLang="zh-CN" sz="3000" b="1" kern="100" dirty="0">
              <a:solidFill>
                <a:srgbClr val="00B050"/>
              </a:solidFill>
              <a:latin typeface="Times New Roman"/>
              <a:ea typeface="微软雅黑" pitchFamily="34" charset="-122"/>
              <a:cs typeface="Courier New"/>
            </a:endParaRPr>
          </a:p>
          <a:p>
            <a:pPr algn="ctr">
              <a:lnSpc>
                <a:spcPct val="150000"/>
              </a:lnSpc>
              <a:spcAft>
                <a:spcPts val="0"/>
              </a:spcAft>
            </a:pPr>
            <a:r>
              <a:rPr lang="zh-CN" altLang="zh-CN" sz="2600" b="1" kern="100" dirty="0">
                <a:solidFill>
                  <a:srgbClr val="00B050"/>
                </a:solidFill>
                <a:latin typeface="Times New Roman"/>
                <a:ea typeface="微软雅黑" pitchFamily="34" charset="-122"/>
                <a:cs typeface="Courier New"/>
              </a:rPr>
              <a:t>湘西赤子沈从文</a:t>
            </a:r>
            <a:endParaRPr lang="zh-CN" altLang="en-US" sz="2600" b="1" kern="100" dirty="0">
              <a:solidFill>
                <a:srgbClr val="00B050"/>
              </a:solidFill>
              <a:latin typeface="Times New Roman"/>
              <a:ea typeface="微软雅黑" pitchFamily="34" charset="-122"/>
              <a:cs typeface="Courier New"/>
            </a:endParaRPr>
          </a:p>
          <a:p>
            <a:pPr algn="just">
              <a:lnSpc>
                <a:spcPct val="150000"/>
              </a:lnSpc>
              <a:spcAft>
                <a:spcPts val="0"/>
              </a:spcAft>
            </a:pPr>
            <a:r>
              <a:rPr lang="zh-CN" altLang="en-US" sz="2600" kern="100" dirty="0" smtClean="0">
                <a:latin typeface="Times New Roman"/>
                <a:ea typeface="微软雅黑" pitchFamily="34" charset="-122"/>
                <a:cs typeface="Courier New"/>
              </a:rPr>
              <a:t>         一</a:t>
            </a:r>
            <a:r>
              <a:rPr lang="zh-CN" altLang="en-US" sz="2600" kern="100" dirty="0">
                <a:latin typeface="Times New Roman"/>
                <a:ea typeface="微软雅黑" pitchFamily="34" charset="-122"/>
                <a:cs typeface="Courier New"/>
              </a:rPr>
              <a:t>位从边城走出来的青年，一位执拗地吟咏湘西世界的歌者。你的身上流淌着楚人浪漫而又悲怆的血，你的笔下筑起了一座丰厚的人性的神庙。</a:t>
            </a:r>
          </a:p>
          <a:p>
            <a:pPr algn="just">
              <a:lnSpc>
                <a:spcPct val="150000"/>
              </a:lnSpc>
              <a:spcAft>
                <a:spcPts val="0"/>
              </a:spcAft>
            </a:pPr>
            <a:r>
              <a:rPr lang="zh-CN" altLang="en-US" sz="2600" kern="100" dirty="0" smtClean="0">
                <a:latin typeface="Times New Roman"/>
                <a:ea typeface="微软雅黑" pitchFamily="34" charset="-122"/>
                <a:cs typeface="Courier New"/>
              </a:rPr>
              <a:t>        你</a:t>
            </a:r>
            <a:r>
              <a:rPr lang="zh-CN" altLang="en-US" sz="2600" kern="100" dirty="0">
                <a:latin typeface="Times New Roman"/>
                <a:ea typeface="微软雅黑" pitchFamily="34" charset="-122"/>
                <a:cs typeface="Courier New"/>
              </a:rPr>
              <a:t>既没有留洋的学术背景，也没有旧文化的家学渊源，有的是对自己独特生活的体验，对湘西风土人情中蕴蓄的生命意味的把握，对中国语言文字的细微感觉，你的作品与五四以来的诸多作家意态迥异而自成一格。</a:t>
            </a:r>
          </a:p>
          <a:p>
            <a:pPr algn="just">
              <a:lnSpc>
                <a:spcPct val="150000"/>
              </a:lnSpc>
              <a:spcAft>
                <a:spcPts val="0"/>
              </a:spcAft>
            </a:pPr>
            <a:r>
              <a:rPr lang="zh-CN" altLang="en-US" sz="2600" kern="100" dirty="0" smtClean="0">
                <a:latin typeface="Times New Roman"/>
                <a:ea typeface="微软雅黑" pitchFamily="34" charset="-122"/>
                <a:cs typeface="Courier New"/>
              </a:rPr>
              <a:t>       你</a:t>
            </a:r>
            <a:r>
              <a:rPr lang="zh-CN" altLang="en-US" sz="2600" kern="100" dirty="0">
                <a:latin typeface="Times New Roman"/>
                <a:ea typeface="微软雅黑" pitchFamily="34" charset="-122"/>
                <a:cs typeface="Courier New"/>
              </a:rPr>
              <a:t>走的路是一条遍满荆棘的崎岖山路，你是一名不屈不挠、披荆斩棘的攀登者，你以锲而不舍的惊人毅力，不仅创造了生命的奇迹，更创造了文学上的奇迹。</a:t>
            </a:r>
          </a:p>
        </p:txBody>
      </p:sp>
    </p:spTree>
    <p:extLst>
      <p:ext uri="{BB962C8B-B14F-4D97-AF65-F5344CB8AC3E}">
        <p14:creationId xmlns:p14="http://schemas.microsoft.com/office/powerpoint/2010/main" val="19205046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5712" y="452403"/>
            <a:ext cx="11593388" cy="4893647"/>
          </a:xfrm>
          <a:prstGeom prst="rect">
            <a:avLst/>
          </a:prstGeom>
          <a:noFill/>
        </p:spPr>
        <p:txBody>
          <a:bodyPr wrap="square" rtlCol="0">
            <a:spAutoFit/>
          </a:bodyPr>
          <a:lstStyle/>
          <a:p>
            <a:pPr algn="just">
              <a:lnSpc>
                <a:spcPct val="150000"/>
              </a:lnSpc>
              <a:spcAft>
                <a:spcPts val="0"/>
              </a:spcAft>
            </a:pPr>
            <a:r>
              <a:rPr lang="zh-CN" altLang="en-US" sz="2600" kern="100" dirty="0" smtClean="0">
                <a:latin typeface="Times New Roman"/>
                <a:ea typeface="微软雅黑" pitchFamily="34" charset="-122"/>
                <a:cs typeface="Courier New"/>
              </a:rPr>
              <a:t>        一</a:t>
            </a:r>
            <a:r>
              <a:rPr lang="zh-CN" altLang="en-US" sz="2600" kern="100" dirty="0">
                <a:latin typeface="Times New Roman"/>
                <a:ea typeface="微软雅黑" pitchFamily="34" charset="-122"/>
                <a:cs typeface="Courier New"/>
              </a:rPr>
              <a:t>部雅致、从容、乡土气味极浓的</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边城</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凝结了人类灵魂深处至真至善的美。山美，水美，人更美。每个人都会为那浓郁的质朴民风和大自然浑然一体的人性美所深深打动，灵魂深处将染上这份清新自然的田园牧歌的纯美，思想也会得到净化。脱下虚伪的外衣，越过世俗的樊篱。品味与自然一样博大的诗意，追求至真至善的人性美，对人性美的孜孜探求也就汇成了一曲乡土挚爱之情的生命赞歌！</a:t>
            </a:r>
          </a:p>
          <a:p>
            <a:pPr algn="just">
              <a:lnSpc>
                <a:spcPct val="150000"/>
              </a:lnSpc>
              <a:spcAft>
                <a:spcPts val="0"/>
              </a:spcAft>
            </a:pPr>
            <a:r>
              <a:rPr lang="zh-CN" altLang="en-US" sz="2600" kern="100" dirty="0" smtClean="0">
                <a:latin typeface="Times New Roman"/>
                <a:ea typeface="微软雅黑" pitchFamily="34" charset="-122"/>
                <a:cs typeface="Courier New"/>
              </a:rPr>
              <a:t>        你</a:t>
            </a:r>
            <a:r>
              <a:rPr lang="zh-CN" altLang="en-US" sz="2600" kern="100" dirty="0">
                <a:latin typeface="Times New Roman"/>
                <a:ea typeface="微软雅黑" pitchFamily="34" charset="-122"/>
                <a:cs typeface="Courier New"/>
              </a:rPr>
              <a:t>曾说过：</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一个士兵要不战死沙场，便是回到故乡。</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你永远回到了故里</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曾被新西兰作家路易</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艾黎称为</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中国最美丽小城</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的湘西凤凰县城。</a:t>
            </a:r>
          </a:p>
        </p:txBody>
      </p:sp>
    </p:spTree>
    <p:extLst>
      <p:ext uri="{BB962C8B-B14F-4D97-AF65-F5344CB8AC3E}">
        <p14:creationId xmlns:p14="http://schemas.microsoft.com/office/powerpoint/2010/main" val="7440927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5712" y="706403"/>
            <a:ext cx="11593388" cy="3293209"/>
          </a:xfrm>
          <a:prstGeom prst="rect">
            <a:avLst/>
          </a:prstGeom>
          <a:noFill/>
        </p:spPr>
        <p:txBody>
          <a:bodyPr wrap="square" rtlCol="0">
            <a:spAutoFit/>
          </a:bodyPr>
          <a:lstStyle/>
          <a:p>
            <a:pPr algn="just">
              <a:lnSpc>
                <a:spcPct val="200000"/>
              </a:lnSpc>
              <a:spcAft>
                <a:spcPts val="0"/>
              </a:spcAft>
            </a:pPr>
            <a:r>
              <a:rPr lang="zh-CN" altLang="en-US" sz="2600" kern="100" dirty="0" smtClean="0">
                <a:latin typeface="Times New Roman"/>
                <a:ea typeface="微软雅黑" pitchFamily="34" charset="-122"/>
                <a:cs typeface="Courier New"/>
              </a:rPr>
              <a:t>        狭长</a:t>
            </a:r>
            <a:r>
              <a:rPr lang="zh-CN" altLang="en-US" sz="2600" kern="100" dirty="0">
                <a:latin typeface="Times New Roman"/>
                <a:ea typeface="微软雅黑" pitchFamily="34" charset="-122"/>
                <a:cs typeface="Courier New"/>
              </a:rPr>
              <a:t>的草坪上，只有一块高近两米的天然五彩玛瑙石，状如云菇。上面刻有你的手迹：</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照我思索，能理解</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我</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。照我思索，可认识</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人</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有人撰联：</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不折不从，星斗其文；亦慈亦让，赤子其人。</a:t>
            </a:r>
            <a:r>
              <a:rPr lang="zh-CN" altLang="en-US" sz="2600" kern="100" dirty="0">
                <a:latin typeface="+mj-ea"/>
                <a:ea typeface="+mj-ea"/>
                <a:cs typeface="Courier New"/>
              </a:rPr>
              <a:t>”</a:t>
            </a:r>
            <a:r>
              <a:rPr lang="zh-CN" altLang="en-US" sz="2600" kern="100" dirty="0">
                <a:latin typeface="Times New Roman"/>
                <a:ea typeface="微软雅黑" pitchFamily="34" charset="-122"/>
                <a:cs typeface="Courier New"/>
              </a:rPr>
              <a:t>这是对你</a:t>
            </a:r>
            <a:r>
              <a:rPr lang="en-US" altLang="zh-CN" sz="2600" kern="100" dirty="0">
                <a:latin typeface="Times New Roman"/>
                <a:ea typeface="微软雅黑" pitchFamily="34" charset="-122"/>
                <a:cs typeface="Courier New"/>
              </a:rPr>
              <a:t>——</a:t>
            </a:r>
            <a:r>
              <a:rPr lang="zh-CN" altLang="en-US" sz="2600" kern="100" dirty="0">
                <a:latin typeface="Times New Roman"/>
                <a:ea typeface="微软雅黑" pitchFamily="34" charset="-122"/>
                <a:cs typeface="Courier New"/>
              </a:rPr>
              <a:t>沈从文一生的真实写照。</a:t>
            </a:r>
          </a:p>
        </p:txBody>
      </p:sp>
    </p:spTree>
    <p:extLst>
      <p:ext uri="{BB962C8B-B14F-4D97-AF65-F5344CB8AC3E}">
        <p14:creationId xmlns:p14="http://schemas.microsoft.com/office/powerpoint/2010/main" val="27291258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8"/>
          <p:cNvSpPr/>
          <p:nvPr/>
        </p:nvSpPr>
        <p:spPr>
          <a:xfrm>
            <a:off x="1279" y="6379143"/>
            <a:ext cx="12188952" cy="27432"/>
          </a:xfrm>
          <a:prstGeom prst="rect">
            <a:avLst/>
          </a:prstGeom>
          <a:solidFill>
            <a:sysClr val="window" lastClr="FFFFFF"/>
          </a:solidFill>
          <a:ln w="28575" cap="flat" cmpd="sng" algn="ctr">
            <a:noFill/>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smtClean="0">
              <a:ln>
                <a:noFill/>
              </a:ln>
              <a:solidFill>
                <a:prstClr val="white"/>
              </a:solidFill>
              <a:effectLst/>
              <a:uLnTx/>
              <a:uFillTx/>
              <a:latin typeface="Euphemia"/>
            </a:endParaRPr>
          </a:p>
        </p:txBody>
      </p:sp>
      <p:grpSp>
        <p:nvGrpSpPr>
          <p:cNvPr id="20" name="组合 19"/>
          <p:cNvGrpSpPr/>
          <p:nvPr/>
        </p:nvGrpSpPr>
        <p:grpSpPr>
          <a:xfrm>
            <a:off x="3319949" y="1870611"/>
            <a:ext cx="6366976" cy="523221"/>
            <a:chOff x="3779912" y="1732305"/>
            <a:chExt cx="7510491" cy="540049"/>
          </a:xfrm>
        </p:grpSpPr>
        <p:sp>
          <p:nvSpPr>
            <p:cNvPr id="21" name="矩形 20"/>
            <p:cNvSpPr/>
            <p:nvPr/>
          </p:nvSpPr>
          <p:spPr>
            <a:xfrm>
              <a:off x="3779912" y="1777380"/>
              <a:ext cx="7392805" cy="432048"/>
            </a:xfrm>
            <a:prstGeom prst="rect">
              <a:avLst/>
            </a:prstGeom>
            <a:noFill/>
            <a:ln w="12700" cap="flat" cmpd="sng" algn="ctr">
              <a:solidFill>
                <a:srgbClr val="F05425"/>
              </a:solidFill>
              <a:prstDash val="solid"/>
            </a:ln>
            <a:effectLst>
              <a:outerShdw blurRad="50800" dist="381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Calibri"/>
                <a:ea typeface="微软雅黑"/>
                <a:cs typeface="+mn-cs"/>
              </a:endParaRPr>
            </a:p>
          </p:txBody>
        </p:sp>
        <p:sp>
          <p:nvSpPr>
            <p:cNvPr id="22" name="矩形 21">
              <a:hlinkClick r:id="rId2" action="ppaction://hlinksldjump"/>
            </p:cNvPr>
            <p:cNvSpPr/>
            <p:nvPr/>
          </p:nvSpPr>
          <p:spPr>
            <a:xfrm>
              <a:off x="3779912" y="1732305"/>
              <a:ext cx="432048" cy="477122"/>
            </a:xfrm>
            <a:prstGeom prst="rect">
              <a:avLst/>
            </a:prstGeom>
            <a:solidFill>
              <a:srgbClr val="F05425"/>
            </a:solidFill>
            <a:ln w="12700" cap="flat" cmpd="sng" algn="ctr">
              <a:solidFill>
                <a:srgbClr val="F05425"/>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sysClr val="window" lastClr="FFFFFF"/>
                  </a:solidFill>
                  <a:effectLst/>
                  <a:uLnTx/>
                  <a:uFillTx/>
                  <a:latin typeface="Broadway" pitchFamily="82" charset="0"/>
                  <a:ea typeface="微软雅黑"/>
                </a:rPr>
                <a:t>1</a:t>
              </a:r>
              <a:endParaRPr kumimoji="0" lang="zh-CN" altLang="en-US" sz="2800" b="0" i="0" u="none" strike="noStrike" kern="0" cap="none" spc="0" normalizeH="0" baseline="0" noProof="0" dirty="0">
                <a:ln>
                  <a:noFill/>
                </a:ln>
                <a:solidFill>
                  <a:sysClr val="window" lastClr="FFFFFF"/>
                </a:solidFill>
                <a:effectLst/>
                <a:uLnTx/>
                <a:uFillTx/>
                <a:latin typeface="Broadway" pitchFamily="82" charset="0"/>
                <a:ea typeface="微软雅黑"/>
              </a:endParaRPr>
            </a:p>
          </p:txBody>
        </p:sp>
        <p:sp>
          <p:nvSpPr>
            <p:cNvPr id="23" name="TextBox 37">
              <a:hlinkClick r:id="rId2" action="ppaction://hlinksldjump"/>
            </p:cNvPr>
            <p:cNvSpPr txBox="1"/>
            <p:nvPr/>
          </p:nvSpPr>
          <p:spPr>
            <a:xfrm>
              <a:off x="4231470" y="1732305"/>
              <a:ext cx="7058933" cy="540049"/>
            </a:xfrm>
            <a:prstGeom prst="rect">
              <a:avLst/>
            </a:prstGeom>
            <a:solidFill>
              <a:schemeClr val="bg1">
                <a:lumMod val="85000"/>
              </a:schemeClr>
            </a:solid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800" b="1" i="0" u="none" strike="noStrike" kern="0" cap="none" spc="0" normalizeH="0" baseline="0" noProof="0" dirty="0" smtClean="0">
                  <a:ln>
                    <a:noFill/>
                  </a:ln>
                  <a:solidFill>
                    <a:schemeClr val="tx1">
                      <a:lumMod val="65000"/>
                      <a:lumOff val="35000"/>
                    </a:schemeClr>
                  </a:solidFill>
                  <a:effectLst/>
                  <a:uLnTx/>
                  <a:uFillTx/>
                  <a:latin typeface="微软雅黑" pitchFamily="34" charset="-122"/>
                  <a:ea typeface="微软雅黑" pitchFamily="34" charset="-122"/>
                </a:rPr>
                <a:t>温馨晨读        </a:t>
              </a:r>
              <a:r>
                <a:rPr kumimoji="0" lang="zh-CN" altLang="en-US" sz="2400" b="0" i="0" u="none" strike="noStrike" kern="0" cap="none" spc="0" normalizeH="0" baseline="0" noProof="0" dirty="0" smtClean="0">
                  <a:ln>
                    <a:noFill/>
                  </a:ln>
                  <a:solidFill>
                    <a:schemeClr val="bg1">
                      <a:lumMod val="65000"/>
                    </a:schemeClr>
                  </a:solidFill>
                  <a:effectLst/>
                  <a:uLnTx/>
                  <a:uFillTx/>
                  <a:latin typeface="微软雅黑" pitchFamily="34" charset="-122"/>
                  <a:ea typeface="微软雅黑" pitchFamily="34" charset="-122"/>
                </a:rPr>
                <a:t>鸡声茅店月，人迹板桥霜</a:t>
              </a:r>
              <a:endParaRPr kumimoji="0" lang="zh-CN" altLang="en-US" sz="2400" b="0" i="0" u="none" strike="noStrike" kern="0" cap="none" spc="0" normalizeH="0" baseline="0" noProof="0" dirty="0">
                <a:ln>
                  <a:noFill/>
                </a:ln>
                <a:solidFill>
                  <a:schemeClr val="bg1">
                    <a:lumMod val="65000"/>
                  </a:schemeClr>
                </a:solidFill>
                <a:effectLst/>
                <a:uLnTx/>
                <a:uFillTx/>
                <a:latin typeface="微软雅黑" pitchFamily="34" charset="-122"/>
                <a:ea typeface="微软雅黑" pitchFamily="34" charset="-122"/>
              </a:endParaRPr>
            </a:p>
          </p:txBody>
        </p:sp>
      </p:grpSp>
      <p:grpSp>
        <p:nvGrpSpPr>
          <p:cNvPr id="24" name="组合 23"/>
          <p:cNvGrpSpPr/>
          <p:nvPr/>
        </p:nvGrpSpPr>
        <p:grpSpPr>
          <a:xfrm>
            <a:off x="3327368" y="2747266"/>
            <a:ext cx="6359557" cy="523220"/>
            <a:chOff x="3779912" y="1734172"/>
            <a:chExt cx="7495432" cy="523220"/>
          </a:xfrm>
        </p:grpSpPr>
        <p:sp>
          <p:nvSpPr>
            <p:cNvPr id="25" name="矩形 24"/>
            <p:cNvSpPr/>
            <p:nvPr/>
          </p:nvSpPr>
          <p:spPr>
            <a:xfrm>
              <a:off x="3779912" y="1777380"/>
              <a:ext cx="7392805" cy="432048"/>
            </a:xfrm>
            <a:prstGeom prst="rect">
              <a:avLst/>
            </a:prstGeom>
            <a:noFill/>
            <a:ln w="12700" cap="flat" cmpd="sng" algn="ctr">
              <a:solidFill>
                <a:srgbClr val="F05425"/>
              </a:solidFill>
              <a:prstDash val="solid"/>
            </a:ln>
            <a:effectLst>
              <a:outerShdw blurRad="50800" dist="381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Calibri"/>
                <a:ea typeface="微软雅黑"/>
                <a:cs typeface="+mn-cs"/>
              </a:endParaRPr>
            </a:p>
          </p:txBody>
        </p:sp>
        <p:sp>
          <p:nvSpPr>
            <p:cNvPr id="26" name="矩形 25">
              <a:hlinkClick r:id="rId3" action="ppaction://hlinksldjump"/>
            </p:cNvPr>
            <p:cNvSpPr/>
            <p:nvPr/>
          </p:nvSpPr>
          <p:spPr>
            <a:xfrm>
              <a:off x="3779912" y="1734172"/>
              <a:ext cx="432048" cy="475256"/>
            </a:xfrm>
            <a:prstGeom prst="rect">
              <a:avLst/>
            </a:prstGeom>
            <a:solidFill>
              <a:srgbClr val="F05425"/>
            </a:solidFill>
            <a:ln w="12700" cap="flat" cmpd="sng" algn="ctr">
              <a:solidFill>
                <a:srgbClr val="F05425"/>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sysClr val="window" lastClr="FFFFFF"/>
                  </a:solidFill>
                  <a:effectLst/>
                  <a:uLnTx/>
                  <a:uFillTx/>
                  <a:latin typeface="Broadway" pitchFamily="82" charset="0"/>
                  <a:ea typeface="微软雅黑"/>
                </a:rPr>
                <a:t>2</a:t>
              </a:r>
              <a:endParaRPr kumimoji="0" lang="zh-CN" altLang="en-US" sz="2800" b="0" i="0" u="none" strike="noStrike" kern="0" cap="none" spc="0" normalizeH="0" baseline="0" noProof="0" dirty="0">
                <a:ln>
                  <a:noFill/>
                </a:ln>
                <a:solidFill>
                  <a:sysClr val="window" lastClr="FFFFFF"/>
                </a:solidFill>
                <a:effectLst/>
                <a:uLnTx/>
                <a:uFillTx/>
                <a:latin typeface="Broadway" pitchFamily="82" charset="0"/>
                <a:ea typeface="微软雅黑"/>
              </a:endParaRPr>
            </a:p>
          </p:txBody>
        </p:sp>
        <p:sp>
          <p:nvSpPr>
            <p:cNvPr id="27" name="TextBox 37">
              <a:hlinkClick r:id="rId3" action="ppaction://hlinksldjump"/>
            </p:cNvPr>
            <p:cNvSpPr txBox="1"/>
            <p:nvPr/>
          </p:nvSpPr>
          <p:spPr>
            <a:xfrm>
              <a:off x="4216411" y="1734172"/>
              <a:ext cx="7058933" cy="523220"/>
            </a:xfrm>
            <a:prstGeom prst="rect">
              <a:avLst/>
            </a:prstGeom>
            <a:solidFill>
              <a:schemeClr val="bg1">
                <a:lumMod val="85000"/>
              </a:schemeClr>
            </a:solid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800" b="1" i="0" u="none" strike="noStrike" kern="0" cap="none" spc="0" normalizeH="0" baseline="0" noProof="0" dirty="0" smtClean="0">
                  <a:ln>
                    <a:noFill/>
                  </a:ln>
                  <a:solidFill>
                    <a:schemeClr val="tx1">
                      <a:lumMod val="65000"/>
                      <a:lumOff val="35000"/>
                    </a:schemeClr>
                  </a:solidFill>
                  <a:effectLst/>
                  <a:uLnTx/>
                  <a:uFillTx/>
                  <a:latin typeface="微软雅黑" pitchFamily="34" charset="-122"/>
                  <a:ea typeface="微软雅黑" pitchFamily="34" charset="-122"/>
                </a:rPr>
                <a:t>自主积累        </a:t>
              </a:r>
              <a:r>
                <a:rPr kumimoji="0" lang="zh-CN" altLang="en-US" sz="2400" b="0" i="0" u="none" strike="noStrike" kern="0" cap="none" spc="0" normalizeH="0" baseline="0" noProof="0" dirty="0" smtClean="0">
                  <a:ln>
                    <a:noFill/>
                  </a:ln>
                  <a:solidFill>
                    <a:schemeClr val="bg1">
                      <a:lumMod val="65000"/>
                    </a:schemeClr>
                  </a:solidFill>
                  <a:effectLst/>
                  <a:uLnTx/>
                  <a:uFillTx/>
                  <a:latin typeface="微软雅黑" pitchFamily="34" charset="-122"/>
                  <a:ea typeface="微软雅黑" pitchFamily="34" charset="-122"/>
                </a:rPr>
                <a:t>博观而约取，厚积而薄发</a:t>
              </a:r>
              <a:endParaRPr kumimoji="0" lang="zh-CN" altLang="en-US" sz="2400" b="0" i="0" u="none" strike="noStrike" kern="0" cap="none" spc="0" normalizeH="0" baseline="0" noProof="0" dirty="0">
                <a:ln>
                  <a:noFill/>
                </a:ln>
                <a:solidFill>
                  <a:schemeClr val="bg1">
                    <a:lumMod val="65000"/>
                  </a:schemeClr>
                </a:solidFill>
                <a:effectLst/>
                <a:uLnTx/>
                <a:uFillTx/>
                <a:latin typeface="微软雅黑" pitchFamily="34" charset="-122"/>
                <a:ea typeface="微软雅黑" pitchFamily="34" charset="-122"/>
              </a:endParaRPr>
            </a:p>
          </p:txBody>
        </p:sp>
      </p:grpSp>
      <p:grpSp>
        <p:nvGrpSpPr>
          <p:cNvPr id="28" name="组合 27"/>
          <p:cNvGrpSpPr/>
          <p:nvPr/>
        </p:nvGrpSpPr>
        <p:grpSpPr>
          <a:xfrm>
            <a:off x="3334788" y="3706072"/>
            <a:ext cx="6352138" cy="523220"/>
            <a:chOff x="3779912" y="1734172"/>
            <a:chExt cx="7495432" cy="523220"/>
          </a:xfrm>
        </p:grpSpPr>
        <p:sp>
          <p:nvSpPr>
            <p:cNvPr id="29" name="矩形 28"/>
            <p:cNvSpPr/>
            <p:nvPr/>
          </p:nvSpPr>
          <p:spPr>
            <a:xfrm>
              <a:off x="3779912" y="1777380"/>
              <a:ext cx="7392805" cy="432048"/>
            </a:xfrm>
            <a:prstGeom prst="rect">
              <a:avLst/>
            </a:prstGeom>
            <a:noFill/>
            <a:ln w="12700" cap="flat" cmpd="sng" algn="ctr">
              <a:solidFill>
                <a:srgbClr val="F05425"/>
              </a:solidFill>
              <a:prstDash val="solid"/>
            </a:ln>
            <a:effectLst>
              <a:outerShdw blurRad="50800" dist="381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Calibri"/>
                <a:ea typeface="微软雅黑"/>
                <a:cs typeface="+mn-cs"/>
              </a:endParaRPr>
            </a:p>
          </p:txBody>
        </p:sp>
        <p:sp>
          <p:nvSpPr>
            <p:cNvPr id="30" name="矩形 29">
              <a:hlinkClick r:id="rId4" action="ppaction://hlinksldjump"/>
            </p:cNvPr>
            <p:cNvSpPr/>
            <p:nvPr/>
          </p:nvSpPr>
          <p:spPr>
            <a:xfrm>
              <a:off x="3779912" y="1734172"/>
              <a:ext cx="432048" cy="475256"/>
            </a:xfrm>
            <a:prstGeom prst="rect">
              <a:avLst/>
            </a:prstGeom>
            <a:solidFill>
              <a:srgbClr val="F05425"/>
            </a:solidFill>
            <a:ln w="12700" cap="flat" cmpd="sng" algn="ctr">
              <a:solidFill>
                <a:srgbClr val="F05425"/>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sysClr val="window" lastClr="FFFFFF"/>
                  </a:solidFill>
                  <a:effectLst/>
                  <a:uLnTx/>
                  <a:uFillTx/>
                  <a:latin typeface="Broadway" pitchFamily="82" charset="0"/>
                  <a:ea typeface="微软雅黑"/>
                </a:rPr>
                <a:t>3</a:t>
              </a:r>
              <a:endParaRPr kumimoji="0" lang="zh-CN" altLang="en-US" sz="2800" b="0" i="0" u="none" strike="noStrike" kern="0" cap="none" spc="0" normalizeH="0" baseline="0" noProof="0" dirty="0">
                <a:ln>
                  <a:noFill/>
                </a:ln>
                <a:solidFill>
                  <a:sysClr val="window" lastClr="FFFFFF"/>
                </a:solidFill>
                <a:effectLst/>
                <a:uLnTx/>
                <a:uFillTx/>
                <a:latin typeface="Broadway" pitchFamily="82" charset="0"/>
                <a:ea typeface="微软雅黑"/>
              </a:endParaRPr>
            </a:p>
          </p:txBody>
        </p:sp>
        <p:sp>
          <p:nvSpPr>
            <p:cNvPr id="31" name="TextBox 37">
              <a:hlinkClick r:id="rId4" action="ppaction://hlinksldjump"/>
            </p:cNvPr>
            <p:cNvSpPr txBox="1"/>
            <p:nvPr/>
          </p:nvSpPr>
          <p:spPr>
            <a:xfrm>
              <a:off x="4216411" y="1734172"/>
              <a:ext cx="7058933" cy="523220"/>
            </a:xfrm>
            <a:prstGeom prst="rect">
              <a:avLst/>
            </a:prstGeom>
            <a:solidFill>
              <a:schemeClr val="bg1">
                <a:lumMod val="85000"/>
              </a:schemeClr>
            </a:solid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800" b="1" i="0" u="none" strike="noStrike" kern="0" cap="none" spc="0" normalizeH="0" baseline="0" noProof="0" dirty="0" smtClean="0">
                  <a:ln>
                    <a:noFill/>
                  </a:ln>
                  <a:solidFill>
                    <a:schemeClr val="tx1">
                      <a:lumMod val="65000"/>
                      <a:lumOff val="35000"/>
                    </a:schemeClr>
                  </a:solidFill>
                  <a:effectLst/>
                  <a:uLnTx/>
                  <a:uFillTx/>
                  <a:latin typeface="微软雅黑" pitchFamily="34" charset="-122"/>
                  <a:ea typeface="微软雅黑" pitchFamily="34" charset="-122"/>
                </a:rPr>
                <a:t>合作探究        </a:t>
              </a:r>
              <a:r>
                <a:rPr kumimoji="0" lang="zh-CN" altLang="en-US" sz="2400" b="0" i="0" u="none" strike="noStrike" kern="0" cap="none" spc="0" normalizeH="0" baseline="0" noProof="0" dirty="0" smtClean="0">
                  <a:ln>
                    <a:noFill/>
                  </a:ln>
                  <a:solidFill>
                    <a:schemeClr val="bg1">
                      <a:lumMod val="65000"/>
                    </a:schemeClr>
                  </a:solidFill>
                  <a:effectLst/>
                  <a:uLnTx/>
                  <a:uFillTx/>
                  <a:latin typeface="微软雅黑" pitchFamily="34" charset="-122"/>
                  <a:ea typeface="微软雅黑" pitchFamily="34" charset="-122"/>
                </a:rPr>
                <a:t>奇文共欣赏，疑义相与析</a:t>
              </a:r>
              <a:endParaRPr kumimoji="0" lang="zh-CN" altLang="en-US" sz="2400" b="0" i="0" u="none" strike="noStrike" kern="0" cap="none" spc="0" normalizeH="0" baseline="0" noProof="0" dirty="0">
                <a:ln>
                  <a:noFill/>
                </a:ln>
                <a:solidFill>
                  <a:schemeClr val="bg1">
                    <a:lumMod val="65000"/>
                  </a:schemeClr>
                </a:solidFill>
                <a:effectLst/>
                <a:uLnTx/>
                <a:uFillTx/>
                <a:latin typeface="微软雅黑" pitchFamily="34" charset="-122"/>
                <a:ea typeface="微软雅黑" pitchFamily="34" charset="-122"/>
              </a:endParaRPr>
            </a:p>
          </p:txBody>
        </p:sp>
      </p:grpSp>
      <p:grpSp>
        <p:nvGrpSpPr>
          <p:cNvPr id="32" name="组合 31"/>
          <p:cNvGrpSpPr/>
          <p:nvPr/>
        </p:nvGrpSpPr>
        <p:grpSpPr>
          <a:xfrm>
            <a:off x="3348958" y="4635850"/>
            <a:ext cx="6337967" cy="523220"/>
            <a:chOff x="3779912" y="1719658"/>
            <a:chExt cx="7510491" cy="523220"/>
          </a:xfrm>
        </p:grpSpPr>
        <p:sp>
          <p:nvSpPr>
            <p:cNvPr id="33" name="矩形 32"/>
            <p:cNvSpPr/>
            <p:nvPr/>
          </p:nvSpPr>
          <p:spPr>
            <a:xfrm>
              <a:off x="3779912" y="1777380"/>
              <a:ext cx="7392805" cy="432048"/>
            </a:xfrm>
            <a:prstGeom prst="rect">
              <a:avLst/>
            </a:prstGeom>
            <a:noFill/>
            <a:ln w="12700" cap="flat" cmpd="sng" algn="ctr">
              <a:solidFill>
                <a:srgbClr val="F05425"/>
              </a:solidFill>
              <a:prstDash val="solid"/>
            </a:ln>
            <a:effectLst>
              <a:outerShdw blurRad="50800" dist="381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800" b="0" i="0" u="none" strike="noStrike" kern="0" cap="none" spc="0" normalizeH="0" baseline="0" noProof="0">
                <a:ln>
                  <a:noFill/>
                </a:ln>
                <a:solidFill>
                  <a:sysClr val="window" lastClr="FFFFFF"/>
                </a:solidFill>
                <a:effectLst/>
                <a:uLnTx/>
                <a:uFillTx/>
                <a:latin typeface="Calibri"/>
                <a:ea typeface="微软雅黑"/>
                <a:cs typeface="+mn-cs"/>
              </a:endParaRPr>
            </a:p>
          </p:txBody>
        </p:sp>
        <p:sp>
          <p:nvSpPr>
            <p:cNvPr id="34" name="矩形 33">
              <a:hlinkClick r:id="rId5" action="ppaction://hlinksldjump"/>
            </p:cNvPr>
            <p:cNvSpPr/>
            <p:nvPr/>
          </p:nvSpPr>
          <p:spPr>
            <a:xfrm>
              <a:off x="3779912" y="1719658"/>
              <a:ext cx="432048" cy="489770"/>
            </a:xfrm>
            <a:prstGeom prst="rect">
              <a:avLst/>
            </a:prstGeom>
            <a:solidFill>
              <a:srgbClr val="F05425"/>
            </a:solidFill>
            <a:ln w="12700" cap="flat" cmpd="sng" algn="ctr">
              <a:solidFill>
                <a:srgbClr val="F05425"/>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sysClr val="window" lastClr="FFFFFF"/>
                  </a:solidFill>
                  <a:effectLst/>
                  <a:uLnTx/>
                  <a:uFillTx/>
                  <a:latin typeface="Broadway" pitchFamily="82" charset="0"/>
                  <a:ea typeface="微软雅黑"/>
                </a:rPr>
                <a:t>4</a:t>
              </a:r>
              <a:endParaRPr kumimoji="0" lang="zh-CN" altLang="en-US" sz="2800" b="0" i="0" u="none" strike="noStrike" kern="0" cap="none" spc="0" normalizeH="0" baseline="0" noProof="0" dirty="0">
                <a:ln>
                  <a:noFill/>
                </a:ln>
                <a:solidFill>
                  <a:sysClr val="window" lastClr="FFFFFF"/>
                </a:solidFill>
                <a:effectLst/>
                <a:uLnTx/>
                <a:uFillTx/>
                <a:latin typeface="Broadway" pitchFamily="82" charset="0"/>
                <a:ea typeface="微软雅黑"/>
              </a:endParaRPr>
            </a:p>
          </p:txBody>
        </p:sp>
        <p:sp>
          <p:nvSpPr>
            <p:cNvPr id="35" name="TextBox 37">
              <a:hlinkClick r:id="rId5" action="ppaction://hlinksldjump"/>
            </p:cNvPr>
            <p:cNvSpPr txBox="1"/>
            <p:nvPr/>
          </p:nvSpPr>
          <p:spPr>
            <a:xfrm>
              <a:off x="4231470" y="1719658"/>
              <a:ext cx="7058933" cy="523220"/>
            </a:xfrm>
            <a:prstGeom prst="rect">
              <a:avLst/>
            </a:prstGeom>
            <a:solidFill>
              <a:schemeClr val="bg1">
                <a:lumMod val="85000"/>
              </a:schemeClr>
            </a:solid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800" b="1" i="0" u="none" strike="noStrike" kern="0" cap="none" spc="0" normalizeH="0" baseline="0" noProof="0" dirty="0" smtClean="0">
                  <a:ln>
                    <a:noFill/>
                  </a:ln>
                  <a:solidFill>
                    <a:schemeClr val="tx1">
                      <a:lumMod val="65000"/>
                      <a:lumOff val="35000"/>
                    </a:schemeClr>
                  </a:solidFill>
                  <a:effectLst/>
                  <a:uLnTx/>
                  <a:uFillTx/>
                  <a:latin typeface="微软雅黑" pitchFamily="34" charset="-122"/>
                  <a:ea typeface="微软雅黑" pitchFamily="34" charset="-122"/>
                </a:rPr>
                <a:t>文本拓展        </a:t>
              </a:r>
              <a:r>
                <a:rPr kumimoji="0" lang="zh-CN" altLang="en-US" sz="2400" b="0" i="0" u="none" strike="noStrike" kern="0" cap="none" spc="0" normalizeH="0" baseline="0" noProof="0" dirty="0" smtClean="0">
                  <a:ln>
                    <a:noFill/>
                  </a:ln>
                  <a:solidFill>
                    <a:schemeClr val="bg1">
                      <a:lumMod val="65000"/>
                    </a:schemeClr>
                  </a:solidFill>
                  <a:effectLst/>
                  <a:uLnTx/>
                  <a:uFillTx/>
                  <a:latin typeface="微软雅黑" pitchFamily="34" charset="-122"/>
                  <a:ea typeface="微软雅黑" pitchFamily="34" charset="-122"/>
                </a:rPr>
                <a:t>掬水月在手，弄花香满衣</a:t>
              </a:r>
              <a:endParaRPr kumimoji="0" lang="zh-CN" altLang="en-US" sz="2400" b="0" i="0" u="none" strike="noStrike" kern="0" cap="none" spc="0" normalizeH="0" baseline="0" noProof="0" dirty="0">
                <a:ln>
                  <a:noFill/>
                </a:ln>
                <a:solidFill>
                  <a:schemeClr val="bg1">
                    <a:lumMod val="65000"/>
                  </a:schemeClr>
                </a:solidFill>
                <a:effectLst/>
                <a:uLnTx/>
                <a:uFillTx/>
                <a:latin typeface="微软雅黑" pitchFamily="34" charset="-122"/>
                <a:ea typeface="微软雅黑" pitchFamily="34" charset="-122"/>
              </a:endParaRPr>
            </a:p>
          </p:txBody>
        </p:sp>
      </p:grpSp>
    </p:spTree>
    <p:extLst>
      <p:ext uri="{BB962C8B-B14F-4D97-AF65-F5344CB8AC3E}">
        <p14:creationId xmlns:p14="http://schemas.microsoft.com/office/powerpoint/2010/main" val="1561112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589" y="54964"/>
            <a:ext cx="11640457" cy="6440225"/>
          </a:xfrm>
          <a:prstGeom prst="rect">
            <a:avLst/>
          </a:prstGeom>
          <a:noFill/>
        </p:spPr>
        <p:txBody>
          <a:bodyPr wrap="square" rtlCol="0">
            <a:spAutoFit/>
          </a:bodyPr>
          <a:lstStyle/>
          <a:p>
            <a:pPr>
              <a:lnSpc>
                <a:spcPct val="150000"/>
              </a:lnSpc>
              <a:spcAft>
                <a:spcPts val="0"/>
              </a:spcAft>
            </a:pPr>
            <a:r>
              <a:rPr lang="zh-CN" altLang="zh-CN" sz="2200" b="1" dirty="0">
                <a:solidFill>
                  <a:schemeClr val="bg1">
                    <a:lumMod val="50000"/>
                  </a:schemeClr>
                </a:solidFill>
                <a:latin typeface="微软雅黑" pitchFamily="34" charset="-122"/>
                <a:ea typeface="微软雅黑" pitchFamily="34" charset="-122"/>
              </a:rPr>
              <a:t>二、写法迁移</a:t>
            </a:r>
          </a:p>
          <a:p>
            <a:pPr algn="just">
              <a:lnSpc>
                <a:spcPct val="150000"/>
              </a:lnSpc>
              <a:spcAft>
                <a:spcPts val="0"/>
              </a:spcAft>
            </a:pPr>
            <a:r>
              <a:rPr lang="zh-CN" altLang="en-US" sz="2500" kern="100" dirty="0" smtClean="0">
                <a:latin typeface="Times New Roman"/>
                <a:ea typeface="微软雅黑" pitchFamily="34" charset="-122"/>
                <a:cs typeface="Times New Roman"/>
              </a:rPr>
              <a:t>        </a:t>
            </a:r>
            <a:r>
              <a:rPr lang="en-US" altLang="zh-CN" sz="2500" kern="100" dirty="0">
                <a:latin typeface="Times New Roman"/>
                <a:ea typeface="微软雅黑" pitchFamily="34" charset="-122"/>
                <a:cs typeface="Times New Roman"/>
              </a:rPr>
              <a:t>《</a:t>
            </a:r>
            <a:r>
              <a:rPr lang="zh-CN" altLang="en-US" sz="2500" kern="100" dirty="0">
                <a:latin typeface="Times New Roman"/>
                <a:ea typeface="微软雅黑" pitchFamily="34" charset="-122"/>
                <a:cs typeface="Times New Roman"/>
              </a:rPr>
              <a:t>边城</a:t>
            </a:r>
            <a:r>
              <a:rPr lang="en-US" altLang="zh-CN" sz="2500" kern="100" dirty="0">
                <a:latin typeface="Times New Roman"/>
                <a:ea typeface="微软雅黑" pitchFamily="34" charset="-122"/>
                <a:cs typeface="Times New Roman"/>
              </a:rPr>
              <a:t>》</a:t>
            </a:r>
            <a:r>
              <a:rPr lang="zh-CN" altLang="en-US" sz="2500" kern="100" dirty="0">
                <a:latin typeface="Times New Roman"/>
                <a:ea typeface="微软雅黑" pitchFamily="34" charset="-122"/>
                <a:cs typeface="Times New Roman"/>
              </a:rPr>
              <a:t>中的翠翠只是个十多岁的少女，同祖父相依为命，她有丰富细腻、微妙复杂的心理，却没有一个可倾诉的对象。既然是不可言说，便只能深藏于内心。而作家如想恰当合理地表现人性，必须对人物的内心予以揭示。因此，所能采用的最好的塑造方法，只能是心理的描写了。在这方面，沈从文表现出卓越非凡的艺术才能，使小说具有极高的艺术价值</a:t>
            </a:r>
            <a:r>
              <a:rPr lang="zh-CN" altLang="en-US" sz="2500" kern="100" dirty="0" smtClean="0">
                <a:latin typeface="Times New Roman"/>
                <a:ea typeface="微软雅黑" pitchFamily="34" charset="-122"/>
                <a:cs typeface="Times New Roman"/>
              </a:rPr>
              <a:t>。</a:t>
            </a:r>
          </a:p>
          <a:p>
            <a:pPr algn="just">
              <a:lnSpc>
                <a:spcPct val="150000"/>
              </a:lnSpc>
              <a:spcAft>
                <a:spcPts val="0"/>
              </a:spcAft>
            </a:pPr>
            <a:r>
              <a:rPr lang="zh-CN" altLang="en-US" sz="2500" kern="100" dirty="0" smtClean="0">
                <a:latin typeface="Times New Roman"/>
                <a:ea typeface="微软雅黑" pitchFamily="34" charset="-122"/>
                <a:cs typeface="Times New Roman"/>
              </a:rPr>
              <a:t>心理描写的技巧主要有以下两个。一是直接刻画。一般用</a:t>
            </a:r>
            <a:r>
              <a:rPr lang="zh-CN" altLang="en-US" sz="2500" kern="100" dirty="0">
                <a:latin typeface="+mj-ea"/>
                <a:ea typeface="+mj-ea"/>
                <a:cs typeface="Courier New"/>
              </a:rPr>
              <a:t>“</a:t>
            </a:r>
            <a:r>
              <a:rPr lang="zh-CN" altLang="en-US" sz="2500" kern="100" dirty="0" smtClean="0">
                <a:latin typeface="Times New Roman"/>
                <a:ea typeface="微软雅黑" pitchFamily="34" charset="-122"/>
                <a:cs typeface="Times New Roman"/>
              </a:rPr>
              <a:t>他感到</a:t>
            </a:r>
            <a:r>
              <a:rPr lang="zh-CN" altLang="en-US" sz="2500" kern="100" dirty="0">
                <a:latin typeface="+mj-ea"/>
                <a:ea typeface="+mj-ea"/>
                <a:cs typeface="Courier New"/>
              </a:rPr>
              <a:t>”“</a:t>
            </a:r>
            <a:r>
              <a:rPr lang="zh-CN" altLang="en-US" sz="2500" kern="100" dirty="0" smtClean="0">
                <a:latin typeface="Times New Roman"/>
                <a:ea typeface="微软雅黑" pitchFamily="34" charset="-122"/>
                <a:cs typeface="Times New Roman"/>
              </a:rPr>
              <a:t>他想</a:t>
            </a:r>
            <a:r>
              <a:rPr lang="zh-CN" altLang="en-US" sz="2500" kern="100" dirty="0">
                <a:latin typeface="+mj-ea"/>
                <a:ea typeface="+mj-ea"/>
                <a:cs typeface="Courier New"/>
              </a:rPr>
              <a:t>”</a:t>
            </a:r>
            <a:r>
              <a:rPr lang="zh-CN" altLang="en-US" sz="2500" kern="100" dirty="0" smtClean="0">
                <a:latin typeface="Times New Roman"/>
                <a:ea typeface="微软雅黑" pitchFamily="34" charset="-122"/>
                <a:cs typeface="Times New Roman"/>
              </a:rPr>
              <a:t>等字眼作为标志。如：</a:t>
            </a:r>
            <a:r>
              <a:rPr lang="zh-CN" altLang="en-US" sz="2600" kern="100" dirty="0">
                <a:latin typeface="+mj-ea"/>
                <a:ea typeface="+mj-ea"/>
                <a:cs typeface="Courier New"/>
              </a:rPr>
              <a:t>“</a:t>
            </a:r>
            <a:r>
              <a:rPr lang="zh-CN" altLang="en-US" sz="2500" kern="100" dirty="0" smtClean="0">
                <a:latin typeface="Times New Roman"/>
                <a:ea typeface="微软雅黑" pitchFamily="34" charset="-122"/>
                <a:cs typeface="Times New Roman"/>
              </a:rPr>
              <a:t>我心里暗笑他的迂</a:t>
            </a:r>
            <a:r>
              <a:rPr lang="en-US" altLang="zh-CN" sz="2500" kern="100" dirty="0" smtClean="0">
                <a:latin typeface="+mj-ea"/>
                <a:ea typeface="+mj-ea"/>
                <a:cs typeface="Times New Roman"/>
              </a:rPr>
              <a:t>……</a:t>
            </a:r>
            <a:r>
              <a:rPr lang="zh-CN" altLang="en-US" sz="2500" kern="100" dirty="0" smtClean="0">
                <a:latin typeface="Times New Roman"/>
                <a:ea typeface="微软雅黑" pitchFamily="34" charset="-122"/>
                <a:cs typeface="Times New Roman"/>
              </a:rPr>
              <a:t>难道还不能照料自己么？</a:t>
            </a:r>
            <a:r>
              <a:rPr lang="zh-CN" altLang="en-US" sz="2600" kern="100" dirty="0">
                <a:latin typeface="+mj-ea"/>
                <a:ea typeface="+mj-ea"/>
                <a:cs typeface="Courier New"/>
              </a:rPr>
              <a:t>”</a:t>
            </a:r>
            <a:r>
              <a:rPr lang="en-US" altLang="zh-CN" sz="2500" kern="100" dirty="0" smtClean="0">
                <a:latin typeface="Times New Roman"/>
                <a:ea typeface="微软雅黑" pitchFamily="34" charset="-122"/>
                <a:cs typeface="Times New Roman"/>
              </a:rPr>
              <a:t>(《</a:t>
            </a:r>
            <a:r>
              <a:rPr lang="zh-CN" altLang="en-US" sz="2500" kern="100" dirty="0" smtClean="0">
                <a:latin typeface="Times New Roman"/>
                <a:ea typeface="微软雅黑" pitchFamily="34" charset="-122"/>
                <a:cs typeface="Times New Roman"/>
              </a:rPr>
              <a:t>背影</a:t>
            </a:r>
            <a:r>
              <a:rPr lang="en-US" altLang="zh-CN" sz="2500" kern="100" dirty="0" smtClean="0">
                <a:latin typeface="Times New Roman"/>
                <a:ea typeface="微软雅黑" pitchFamily="34" charset="-122"/>
                <a:cs typeface="Times New Roman"/>
              </a:rPr>
              <a:t>》)</a:t>
            </a:r>
            <a:r>
              <a:rPr lang="zh-CN" altLang="en-US" sz="2500" kern="100" dirty="0" smtClean="0">
                <a:latin typeface="Times New Roman"/>
                <a:ea typeface="微软雅黑" pitchFamily="34" charset="-122"/>
                <a:cs typeface="Times New Roman"/>
              </a:rPr>
              <a:t>二是内心独白，即自己对自己讲话。如</a:t>
            </a:r>
            <a:r>
              <a:rPr lang="zh-CN" altLang="en-US" sz="2600" kern="100" dirty="0">
                <a:latin typeface="+mj-ea"/>
                <a:ea typeface="+mj-ea"/>
                <a:cs typeface="Courier New"/>
              </a:rPr>
              <a:t>“‘</a:t>
            </a:r>
            <a:r>
              <a:rPr lang="zh-CN" altLang="en-US" sz="2500" kern="100" dirty="0">
                <a:latin typeface="Times New Roman"/>
                <a:ea typeface="微软雅黑" pitchFamily="34" charset="-122"/>
                <a:cs typeface="Times New Roman"/>
              </a:rPr>
              <a:t>我的老天爷</a:t>
            </a:r>
            <a:r>
              <a:rPr lang="zh-CN" altLang="en-US" sz="2600" kern="100" dirty="0">
                <a:latin typeface="+mj-ea"/>
                <a:ea typeface="+mj-ea"/>
                <a:cs typeface="Courier New"/>
              </a:rPr>
              <a:t>！’</a:t>
            </a:r>
            <a:r>
              <a:rPr lang="zh-CN" altLang="en-US" sz="2500" kern="100" dirty="0" smtClean="0">
                <a:latin typeface="Times New Roman"/>
                <a:ea typeface="微软雅黑" pitchFamily="34" charset="-122"/>
                <a:cs typeface="Times New Roman"/>
              </a:rPr>
              <a:t>他想，</a:t>
            </a:r>
            <a:r>
              <a:rPr lang="zh-CN" altLang="en-US" sz="2600" kern="100" dirty="0">
                <a:latin typeface="+mj-ea"/>
                <a:ea typeface="+mj-ea"/>
                <a:cs typeface="Courier New"/>
              </a:rPr>
              <a:t>‘</a:t>
            </a:r>
            <a:r>
              <a:rPr lang="zh-CN" altLang="en-US" sz="2500" kern="100" dirty="0" smtClean="0">
                <a:latin typeface="Times New Roman"/>
                <a:ea typeface="微软雅黑" pitchFamily="34" charset="-122"/>
                <a:cs typeface="Times New Roman"/>
              </a:rPr>
              <a:t>难道我是愚蠢的吗？我从来没有怀疑过我自己。</a:t>
            </a:r>
            <a:r>
              <a:rPr lang="en-US" altLang="zh-CN" sz="2500" kern="100" dirty="0">
                <a:latin typeface="+mj-ea"/>
                <a:ea typeface="+mj-ea"/>
                <a:cs typeface="Times New Roman"/>
              </a:rPr>
              <a:t>……</a:t>
            </a:r>
            <a:r>
              <a:rPr lang="zh-CN" altLang="en-US" sz="2500" kern="100" dirty="0" smtClean="0">
                <a:latin typeface="Times New Roman"/>
                <a:ea typeface="微软雅黑" pitchFamily="34" charset="-122"/>
                <a:cs typeface="Times New Roman"/>
              </a:rPr>
              <a:t>难道我是不称职的吗？不成！</a:t>
            </a:r>
            <a:r>
              <a:rPr lang="zh-CN" altLang="en-US" sz="2600" kern="100" dirty="0">
                <a:latin typeface="+mj-ea"/>
                <a:ea typeface="+mj-ea"/>
                <a:cs typeface="Courier New"/>
              </a:rPr>
              <a:t>’”</a:t>
            </a:r>
            <a:endParaRPr lang="en-US" altLang="zh-CN" sz="2600" kern="100" dirty="0">
              <a:latin typeface="+mj-ea"/>
              <a:ea typeface="+mj-ea"/>
              <a:cs typeface="Courier New"/>
            </a:endParaRPr>
          </a:p>
          <a:p>
            <a:pPr algn="just">
              <a:lnSpc>
                <a:spcPct val="150000"/>
              </a:lnSpc>
              <a:spcAft>
                <a:spcPts val="0"/>
              </a:spcAft>
            </a:pPr>
            <a:r>
              <a:rPr lang="en-US" altLang="zh-CN" sz="2500" kern="100" dirty="0">
                <a:latin typeface="Times New Roman"/>
                <a:ea typeface="微软雅黑" pitchFamily="34" charset="-122"/>
                <a:cs typeface="Times New Roman"/>
              </a:rPr>
              <a:t>	</a:t>
            </a:r>
            <a:r>
              <a:rPr lang="en-US" altLang="zh-CN" sz="2500" kern="100" dirty="0" smtClean="0">
                <a:latin typeface="Times New Roman"/>
                <a:ea typeface="微软雅黑" pitchFamily="34" charset="-122"/>
                <a:cs typeface="Times New Roman"/>
              </a:rPr>
              <a:t>								(《</a:t>
            </a:r>
            <a:r>
              <a:rPr lang="zh-CN" altLang="en-US" sz="2500" kern="100" dirty="0">
                <a:latin typeface="Times New Roman"/>
                <a:ea typeface="微软雅黑" pitchFamily="34" charset="-122"/>
                <a:cs typeface="Times New Roman"/>
              </a:rPr>
              <a:t>皇帝的新装</a:t>
            </a:r>
            <a:r>
              <a:rPr lang="en-US" altLang="zh-CN" sz="2500" kern="100" dirty="0" smtClean="0">
                <a:latin typeface="Times New Roman"/>
                <a:ea typeface="微软雅黑" pitchFamily="34" charset="-122"/>
                <a:cs typeface="Times New Roman"/>
              </a:rPr>
              <a:t>》)</a:t>
            </a:r>
            <a:endParaRPr lang="en-US" altLang="zh-CN" sz="2500" kern="100" dirty="0">
              <a:latin typeface="Times New Roman"/>
              <a:ea typeface="微软雅黑" pitchFamily="34" charset="-122"/>
              <a:cs typeface="Times New Roman"/>
            </a:endParaRPr>
          </a:p>
        </p:txBody>
      </p:sp>
    </p:spTree>
    <p:extLst>
      <p:ext uri="{BB962C8B-B14F-4D97-AF65-F5344CB8AC3E}">
        <p14:creationId xmlns:p14="http://schemas.microsoft.com/office/powerpoint/2010/main" val="1481666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5561" y="143864"/>
            <a:ext cx="11298113" cy="5940088"/>
          </a:xfrm>
          <a:prstGeom prst="rect">
            <a:avLst/>
          </a:prstGeom>
          <a:noFill/>
        </p:spPr>
        <p:txBody>
          <a:bodyPr wrap="square" rtlCol="0">
            <a:spAutoFit/>
          </a:bodyPr>
          <a:lstStyle/>
          <a:p>
            <a:pPr>
              <a:lnSpc>
                <a:spcPct val="200000"/>
              </a:lnSpc>
              <a:spcAft>
                <a:spcPts val="0"/>
              </a:spcAft>
            </a:pPr>
            <a:r>
              <a:rPr lang="zh-CN" altLang="en-US" sz="2200" b="1" dirty="0">
                <a:solidFill>
                  <a:schemeClr val="bg1">
                    <a:lumMod val="50000"/>
                  </a:schemeClr>
                </a:solidFill>
                <a:latin typeface="微软雅黑" pitchFamily="34" charset="-122"/>
                <a:ea typeface="微软雅黑" pitchFamily="34" charset="-122"/>
              </a:rPr>
              <a:t>我来练笔</a:t>
            </a:r>
            <a:endParaRPr lang="zh-CN" altLang="zh-CN" sz="2200" b="1" dirty="0">
              <a:solidFill>
                <a:schemeClr val="bg1">
                  <a:lumMod val="50000"/>
                </a:schemeClr>
              </a:solidFill>
              <a:latin typeface="微软雅黑" pitchFamily="34" charset="-122"/>
              <a:ea typeface="微软雅黑" pitchFamily="34" charset="-122"/>
            </a:endParaRPr>
          </a:p>
          <a:p>
            <a:pPr algn="just">
              <a:lnSpc>
                <a:spcPct val="200000"/>
              </a:lnSpc>
              <a:spcAft>
                <a:spcPts val="0"/>
              </a:spcAft>
            </a:pPr>
            <a:r>
              <a:rPr lang="zh-CN" altLang="en-US" sz="2800" kern="100" dirty="0">
                <a:latin typeface="Times New Roman"/>
                <a:ea typeface="微软雅黑" pitchFamily="34" charset="-122"/>
                <a:cs typeface="Times New Roman"/>
              </a:rPr>
              <a:t>      </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语文课开始了，老师把批好的试卷发了下来。在拿到试卷之前，我紧张得要命，就怕自己考砸了。试卷拿到手以后，我一看不及格，很是伤心。</a:t>
            </a:r>
            <a:r>
              <a:rPr lang="zh-CN" altLang="en-US" sz="2600" kern="100" dirty="0">
                <a:latin typeface="+mj-ea"/>
                <a:ea typeface="+mj-ea"/>
                <a:cs typeface="Courier New"/>
              </a:rPr>
              <a:t>”</a:t>
            </a:r>
          </a:p>
          <a:p>
            <a:pPr algn="just">
              <a:lnSpc>
                <a:spcPct val="200000"/>
              </a:lnSpc>
              <a:spcAft>
                <a:spcPts val="0"/>
              </a:spcAft>
            </a:pPr>
            <a:r>
              <a:rPr lang="zh-CN" altLang="en-US" sz="2800" kern="100" dirty="0" smtClean="0">
                <a:latin typeface="Times New Roman"/>
                <a:ea typeface="微软雅黑" pitchFamily="34" charset="-122"/>
                <a:cs typeface="Times New Roman"/>
              </a:rPr>
              <a:t>       上面</a:t>
            </a:r>
            <a:r>
              <a:rPr lang="zh-CN" altLang="en-US" sz="2800" kern="100" dirty="0">
                <a:latin typeface="Times New Roman"/>
                <a:ea typeface="微软雅黑" pitchFamily="34" charset="-122"/>
                <a:cs typeface="Times New Roman"/>
              </a:rPr>
              <a:t>一段心理描写只是用抽象的概述代替具体可感的描写，请你进行修改，表现</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我</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的</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紧张</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怕</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和</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伤心</a:t>
            </a:r>
            <a:r>
              <a:rPr lang="zh-CN" altLang="en-US" sz="2600" kern="100" dirty="0">
                <a:latin typeface="+mj-ea"/>
                <a:ea typeface="+mj-ea"/>
                <a:cs typeface="Courier New"/>
              </a:rPr>
              <a:t>”</a:t>
            </a:r>
            <a:r>
              <a:rPr lang="zh-CN" altLang="en-US" sz="2800" kern="100" dirty="0">
                <a:latin typeface="Times New Roman"/>
                <a:ea typeface="微软雅黑" pitchFamily="34" charset="-122"/>
                <a:cs typeface="Times New Roman"/>
              </a:rPr>
              <a:t>。要求：符合身份，表现性格，结合环境，扣住主题</a:t>
            </a:r>
            <a:r>
              <a:rPr lang="zh-CN" altLang="en-US" sz="2800" kern="100" dirty="0" smtClean="0">
                <a:latin typeface="Times New Roman"/>
                <a:ea typeface="微软雅黑" pitchFamily="34" charset="-122"/>
                <a:cs typeface="Times New Roman"/>
              </a:rPr>
              <a:t>。</a:t>
            </a:r>
            <a:endParaRPr lang="zh-CN" altLang="en-US" sz="2800" kern="100" dirty="0">
              <a:latin typeface="Times New Roman"/>
              <a:ea typeface="微软雅黑" pitchFamily="34" charset="-122"/>
              <a:cs typeface="Times New Roman"/>
            </a:endParaRPr>
          </a:p>
        </p:txBody>
      </p:sp>
    </p:spTree>
    <p:extLst>
      <p:ext uri="{BB962C8B-B14F-4D97-AF65-F5344CB8AC3E}">
        <p14:creationId xmlns:p14="http://schemas.microsoft.com/office/powerpoint/2010/main" val="1658642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rot="5400000">
            <a:off x="11465834" y="5699666"/>
            <a:ext cx="549128" cy="549414"/>
            <a:chOff x="11226607" y="6533712"/>
            <a:chExt cx="360000" cy="360000"/>
          </a:xfrm>
        </p:grpSpPr>
        <p:sp>
          <p:nvSpPr>
            <p:cNvPr id="9" name="椭圆 8">
              <a:hlinkClick r:id="rId2" action="ppaction://hlinksldjump"/>
            </p:cNvPr>
            <p:cNvSpPr/>
            <p:nvPr userDrawn="1"/>
          </p:nvSpPr>
          <p:spPr>
            <a:xfrm>
              <a:off x="11226607" y="6533712"/>
              <a:ext cx="360000" cy="360000"/>
            </a:xfrm>
            <a:prstGeom prst="ellipse">
              <a:avLst/>
            </a:prstGeom>
            <a:solidFill>
              <a:srgbClr val="FF95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0" name="燕尾形 9">
              <a:hlinkClick r:id="rId2" action="ppaction://hlinksldjump"/>
            </p:cNvPr>
            <p:cNvSpPr/>
            <p:nvPr userDrawn="1"/>
          </p:nvSpPr>
          <p:spPr>
            <a:xfrm flipH="1">
              <a:off x="11320207" y="6627312"/>
              <a:ext cx="172800" cy="172800"/>
            </a:xfrm>
            <a:prstGeom prst="chevron">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tx1"/>
                </a:solidFill>
              </a:endParaRPr>
            </a:p>
          </p:txBody>
        </p:sp>
      </p:grpSp>
      <p:sp>
        <p:nvSpPr>
          <p:cNvPr id="7" name="TextBox 6"/>
          <p:cNvSpPr txBox="1"/>
          <p:nvPr/>
        </p:nvSpPr>
        <p:spPr>
          <a:xfrm>
            <a:off x="209415" y="536263"/>
            <a:ext cx="11704646" cy="4893647"/>
          </a:xfrm>
          <a:prstGeom prst="rect">
            <a:avLst/>
          </a:prstGeom>
          <a:noFill/>
        </p:spPr>
        <p:txBody>
          <a:bodyPr wrap="square" rtlCol="0">
            <a:spAutoFit/>
          </a:bodyPr>
          <a:lstStyle/>
          <a:p>
            <a:pPr algn="just">
              <a:lnSpc>
                <a:spcPct val="200000"/>
              </a:lnSpc>
              <a:spcAft>
                <a:spcPts val="0"/>
              </a:spcAft>
            </a:pPr>
            <a:r>
              <a:rPr lang="zh-CN" altLang="zh-CN" sz="2600" kern="100" dirty="0">
                <a:solidFill>
                  <a:srgbClr val="E36C0A"/>
                </a:solidFill>
                <a:latin typeface="Times New Roman"/>
                <a:ea typeface="微软雅黑" pitchFamily="34" charset="-122"/>
                <a:cs typeface="Times New Roman"/>
              </a:rPr>
              <a:t>答案示例</a:t>
            </a:r>
            <a:r>
              <a:rPr lang="en-US" altLang="zh-CN" sz="2600" kern="100" dirty="0">
                <a:solidFill>
                  <a:srgbClr val="E36C0A"/>
                </a:solidFill>
                <a:latin typeface="Times New Roman"/>
                <a:ea typeface="微软雅黑" pitchFamily="34" charset="-122"/>
                <a:cs typeface="Courier New"/>
              </a:rPr>
              <a:t> </a:t>
            </a:r>
            <a:endParaRPr lang="zh-CN" altLang="zh-CN" sz="2600" kern="100" dirty="0">
              <a:latin typeface="宋体"/>
              <a:ea typeface="微软雅黑" pitchFamily="34" charset="-122"/>
              <a:cs typeface="Courier New"/>
            </a:endParaRPr>
          </a:p>
          <a:p>
            <a:pPr indent="713740" algn="just">
              <a:lnSpc>
                <a:spcPct val="200000"/>
              </a:lnSpc>
              <a:spcAft>
                <a:spcPts val="0"/>
              </a:spcAft>
            </a:pPr>
            <a:r>
              <a:rPr lang="zh-CN" altLang="en-US" sz="2600" kern="100" dirty="0">
                <a:latin typeface="Times New Roman"/>
                <a:ea typeface="微软雅黑" pitchFamily="34" charset="-122"/>
                <a:cs typeface="Times New Roman"/>
              </a:rPr>
              <a:t>老师开始发试卷了，我的心脏已经跳到嗓子眼了。我忐忑不安：怎么办？怎么办？这下我完了，肯定考砸了，老师会怎么骂我？妈妈会怎么唠叨？还有爸爸，对了爸爸出差了，但妈妈会不会</a:t>
            </a:r>
            <a:r>
              <a:rPr lang="en-US" altLang="zh-CN" sz="2600" kern="100" dirty="0">
                <a:latin typeface="+mj-ea"/>
                <a:ea typeface="+mj-ea"/>
                <a:cs typeface="Times New Roman"/>
              </a:rPr>
              <a:t>……</a:t>
            </a:r>
            <a:r>
              <a:rPr lang="zh-CN" altLang="en-US" sz="2600" kern="100" dirty="0">
                <a:latin typeface="Times New Roman"/>
                <a:ea typeface="微软雅黑" pitchFamily="34" charset="-122"/>
                <a:cs typeface="Times New Roman"/>
              </a:rPr>
              <a:t>天呐，我不敢再往下想了。试卷不知什么时候到了我的手上，我闭上眼睛，颤巍巍地拿着试卷让同桌读给我听，</a:t>
            </a:r>
            <a:r>
              <a:rPr lang="zh-CN" altLang="en-US" sz="2600" kern="100" dirty="0">
                <a:latin typeface="+mj-ea"/>
                <a:ea typeface="+mj-ea"/>
                <a:cs typeface="Courier New"/>
              </a:rPr>
              <a:t>“</a:t>
            </a:r>
            <a:r>
              <a:rPr lang="en-US" altLang="zh-CN" sz="2600" kern="100" dirty="0">
                <a:latin typeface="Times New Roman"/>
                <a:ea typeface="微软雅黑" pitchFamily="34" charset="-122"/>
                <a:cs typeface="Times New Roman"/>
              </a:rPr>
              <a:t>84</a:t>
            </a:r>
            <a:r>
              <a:rPr lang="zh-CN" altLang="en-US" sz="2600" kern="100" dirty="0">
                <a:latin typeface="Times New Roman"/>
                <a:ea typeface="微软雅黑" pitchFamily="34" charset="-122"/>
                <a:cs typeface="Times New Roman"/>
              </a:rPr>
              <a:t>分！</a:t>
            </a:r>
            <a:r>
              <a:rPr lang="zh-CN" altLang="en-US" sz="2600" kern="100" dirty="0">
                <a:latin typeface="+mj-ea"/>
                <a:ea typeface="+mj-ea"/>
                <a:cs typeface="Courier New"/>
              </a:rPr>
              <a:t>”</a:t>
            </a:r>
            <a:r>
              <a:rPr lang="zh-CN" altLang="en-US" sz="2600" kern="100" dirty="0">
                <a:latin typeface="Times New Roman"/>
                <a:ea typeface="微软雅黑" pitchFamily="34" charset="-122"/>
                <a:cs typeface="Times New Roman"/>
              </a:rPr>
              <a:t>我一下子瘫倒在座位上。</a:t>
            </a:r>
          </a:p>
        </p:txBody>
      </p:sp>
    </p:spTree>
    <p:extLst>
      <p:ext uri="{BB962C8B-B14F-4D97-AF65-F5344CB8AC3E}">
        <p14:creationId xmlns:p14="http://schemas.microsoft.com/office/powerpoint/2010/main" val="2031926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67178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13923" y="665655"/>
            <a:ext cx="1793896" cy="489558"/>
          </a:xfrm>
          <a:prstGeom prst="rect">
            <a:avLst/>
          </a:prstGeom>
          <a:noFill/>
        </p:spPr>
        <p:txBody>
          <a:bodyPr wrap="square" rtlCol="0">
            <a:spAutoFit/>
          </a:bodyPr>
          <a:lstStyle/>
          <a:p>
            <a:pPr marL="285750" indent="-285750">
              <a:lnSpc>
                <a:spcPct val="130000"/>
              </a:lnSpc>
              <a:spcBef>
                <a:spcPts val="600"/>
              </a:spcBef>
              <a:buFont typeface="Wingdings" panose="05000000000000000000" pitchFamily="2" charset="2"/>
              <a:buChar char="l"/>
            </a:pPr>
            <a:r>
              <a:rPr lang="zh-CN" altLang="en-US" sz="2200" b="1" dirty="0" smtClean="0">
                <a:solidFill>
                  <a:schemeClr val="bg1">
                    <a:lumMod val="50000"/>
                  </a:schemeClr>
                </a:solidFill>
                <a:latin typeface="微软雅黑" pitchFamily="34" charset="-122"/>
                <a:ea typeface="微软雅黑" pitchFamily="34" charset="-122"/>
              </a:rPr>
              <a:t>哲思品悟</a:t>
            </a:r>
            <a:endParaRPr lang="en-US" altLang="zh-CN" sz="2200" dirty="0" smtClean="0">
              <a:solidFill>
                <a:schemeClr val="bg1">
                  <a:lumMod val="50000"/>
                </a:schemeClr>
              </a:solidFill>
              <a:latin typeface="微软雅黑" pitchFamily="34" charset="-122"/>
              <a:ea typeface="微软雅黑" pitchFamily="34" charset="-122"/>
            </a:endParaRPr>
          </a:p>
        </p:txBody>
      </p:sp>
      <p:sp>
        <p:nvSpPr>
          <p:cNvPr id="4" name="矩形 3"/>
          <p:cNvSpPr/>
          <p:nvPr/>
        </p:nvSpPr>
        <p:spPr>
          <a:xfrm>
            <a:off x="3997086" y="495970"/>
            <a:ext cx="4194413" cy="819455"/>
          </a:xfrm>
          <a:prstGeom prst="rect">
            <a:avLst/>
          </a:prstGeom>
        </p:spPr>
        <p:txBody>
          <a:bodyPr wrap="square">
            <a:spAutoFit/>
          </a:bodyPr>
          <a:lstStyle/>
          <a:p>
            <a:pPr algn="ctr">
              <a:lnSpc>
                <a:spcPct val="150000"/>
              </a:lnSpc>
            </a:pPr>
            <a:r>
              <a:rPr lang="zh-CN" altLang="zh-CN" sz="3500" b="1" kern="100" dirty="0">
                <a:solidFill>
                  <a:srgbClr val="00B050"/>
                </a:solidFill>
                <a:latin typeface="微软雅黑" pitchFamily="34" charset="-122"/>
                <a:ea typeface="微软雅黑" pitchFamily="34" charset="-122"/>
                <a:cs typeface="Times New Roman"/>
              </a:rPr>
              <a:t>拥　　抱</a:t>
            </a:r>
          </a:p>
        </p:txBody>
      </p:sp>
      <p:sp>
        <p:nvSpPr>
          <p:cNvPr id="5" name="矩形 4"/>
          <p:cNvSpPr/>
          <p:nvPr/>
        </p:nvSpPr>
        <p:spPr>
          <a:xfrm>
            <a:off x="293509" y="1160471"/>
            <a:ext cx="11672711" cy="5286062"/>
          </a:xfrm>
          <a:prstGeom prst="rect">
            <a:avLst/>
          </a:prstGeom>
        </p:spPr>
        <p:txBody>
          <a:bodyPr wrap="square">
            <a:spAutoFit/>
          </a:bodyPr>
          <a:lstStyle/>
          <a:p>
            <a:pPr algn="just">
              <a:lnSpc>
                <a:spcPct val="150000"/>
              </a:lnSpc>
              <a:spcAft>
                <a:spcPts val="0"/>
              </a:spcAft>
            </a:pPr>
            <a:r>
              <a:rPr lang="zh-CN" altLang="en-US" sz="2500" kern="100" dirty="0" smtClean="0">
                <a:solidFill>
                  <a:schemeClr val="tx1">
                    <a:lumMod val="75000"/>
                    <a:lumOff val="25000"/>
                  </a:schemeClr>
                </a:solidFill>
                <a:latin typeface="微软雅黑" pitchFamily="34" charset="-122"/>
                <a:ea typeface="微软雅黑" pitchFamily="34" charset="-122"/>
                <a:cs typeface="Times New Roman"/>
              </a:rPr>
              <a:t>        一</a:t>
            </a:r>
            <a:r>
              <a:rPr lang="zh-CN" altLang="en-US" sz="2500" kern="100" dirty="0">
                <a:solidFill>
                  <a:schemeClr val="tx1">
                    <a:lumMod val="75000"/>
                    <a:lumOff val="25000"/>
                  </a:schemeClr>
                </a:solidFill>
                <a:latin typeface="微软雅黑" pitchFamily="34" charset="-122"/>
                <a:ea typeface="微软雅黑" pitchFamily="34" charset="-122"/>
                <a:cs typeface="Times New Roman"/>
              </a:rPr>
              <a:t>位年轻的女记者，春节随兰州铁路局局长慰问青藏铁路大沙漠地段的职工，在慰问大会上局长问养路工有什么困难没有，一位满身沙尘的养路工悄悄凑过来，在局长耳边说了几句话。局长随即把女记者叫到外面走廊里，严肃而诚恳地求她帮一个忙。局长说：</a:t>
            </a:r>
            <a:r>
              <a:rPr lang="zh-CN" altLang="en-US" sz="2500" kern="100" dirty="0">
                <a:solidFill>
                  <a:schemeClr val="tx1">
                    <a:lumMod val="75000"/>
                    <a:lumOff val="25000"/>
                  </a:schemeClr>
                </a:solidFill>
                <a:latin typeface="宋体" pitchFamily="2" charset="-122"/>
                <a:ea typeface="宋体" pitchFamily="2" charset="-122"/>
                <a:cs typeface="Times New Roman"/>
              </a:rPr>
              <a:t>“</a:t>
            </a:r>
            <a:r>
              <a:rPr lang="zh-CN" altLang="en-US" sz="2500" kern="100" dirty="0">
                <a:solidFill>
                  <a:schemeClr val="tx1">
                    <a:lumMod val="75000"/>
                    <a:lumOff val="25000"/>
                  </a:schemeClr>
                </a:solidFill>
                <a:latin typeface="微软雅黑" pitchFamily="34" charset="-122"/>
                <a:ea typeface="微软雅黑" pitchFamily="34" charset="-122"/>
                <a:cs typeface="Times New Roman"/>
              </a:rPr>
              <a:t>好姑娘，刚才那位养路工说想拥抱你一下，轻轻地拥抱。那养路工在最艰险的一个道班工作，每天看着火车从自己身边轰轰隆隆开过去，他只能隔着窗子，向里面望。</a:t>
            </a:r>
            <a:r>
              <a:rPr lang="zh-CN" altLang="en-US" sz="2500" kern="100" dirty="0">
                <a:solidFill>
                  <a:schemeClr val="tx1">
                    <a:lumMod val="75000"/>
                    <a:lumOff val="25000"/>
                  </a:schemeClr>
                </a:solidFill>
                <a:latin typeface="宋体" pitchFamily="2" charset="-122"/>
                <a:ea typeface="宋体" pitchFamily="2" charset="-122"/>
                <a:cs typeface="Times New Roman"/>
              </a:rPr>
              <a:t>”</a:t>
            </a:r>
            <a:r>
              <a:rPr lang="zh-CN" altLang="en-US" sz="2500" kern="100" dirty="0">
                <a:solidFill>
                  <a:schemeClr val="tx1">
                    <a:lumMod val="75000"/>
                    <a:lumOff val="25000"/>
                  </a:schemeClr>
                </a:solidFill>
                <a:latin typeface="微软雅黑" pitchFamily="34" charset="-122"/>
                <a:ea typeface="微软雅黑" pitchFamily="34" charset="-122"/>
                <a:cs typeface="Times New Roman"/>
              </a:rPr>
              <a:t>女记者被感动了，一口答应了下来。她很快就细心地化了妆，穿上了最美丽的衣裳。当她站在主席台上与那位养路工紧紧地拥抱时，几乎所有在场的人都流下了眼泪，在经久不息的掌声中其他养路工又去拥抱那位勇敢而又幸福的养路工。</a:t>
            </a:r>
          </a:p>
        </p:txBody>
      </p:sp>
      <p:sp>
        <p:nvSpPr>
          <p:cNvPr id="12" name="TextBox 37"/>
          <p:cNvSpPr txBox="1"/>
          <p:nvPr/>
        </p:nvSpPr>
        <p:spPr>
          <a:xfrm>
            <a:off x="56444" y="76145"/>
            <a:ext cx="8015112" cy="461665"/>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smtClean="0">
                <a:ln>
                  <a:noFill/>
                </a:ln>
                <a:solidFill>
                  <a:schemeClr val="tx1">
                    <a:lumMod val="65000"/>
                    <a:lumOff val="35000"/>
                  </a:schemeClr>
                </a:solidFill>
                <a:effectLst/>
                <a:uLnTx/>
                <a:uFillTx/>
                <a:latin typeface="微软雅黑" pitchFamily="34" charset="-122"/>
                <a:ea typeface="微软雅黑" pitchFamily="34" charset="-122"/>
              </a:rPr>
              <a:t> </a:t>
            </a: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温馨晨读        </a:t>
            </a:r>
            <a:r>
              <a:rPr kumimoji="0" lang="zh-CN" altLang="en-US" sz="2400" b="1" i="0" u="none" strike="noStrike" kern="0" cap="none" spc="0" normalizeH="0" noProof="0" dirty="0" smtClean="0">
                <a:ln>
                  <a:noFill/>
                </a:ln>
                <a:solidFill>
                  <a:schemeClr val="bg1"/>
                </a:solidFill>
                <a:effectLst/>
                <a:uLnTx/>
                <a:uFillTx/>
                <a:latin typeface="微软雅黑" pitchFamily="34" charset="-122"/>
                <a:ea typeface="微软雅黑" pitchFamily="34" charset="-122"/>
              </a:rPr>
              <a:t>            </a:t>
            </a: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                  </a:t>
            </a:r>
            <a:r>
              <a:rPr kumimoji="0" lang="zh-CN" altLang="en-US" sz="2200" b="0" i="0" u="none" strike="noStrike" kern="0" cap="none" spc="0" normalizeH="0" baseline="0" noProof="0" dirty="0" smtClean="0">
                <a:ln>
                  <a:noFill/>
                </a:ln>
                <a:solidFill>
                  <a:schemeClr val="accent6">
                    <a:lumMod val="60000"/>
                    <a:lumOff val="40000"/>
                  </a:schemeClr>
                </a:solidFill>
                <a:effectLst/>
                <a:uLnTx/>
                <a:uFillTx/>
                <a:latin typeface="微软雅黑" pitchFamily="34" charset="-122"/>
                <a:ea typeface="微软雅黑" pitchFamily="34" charset="-122"/>
              </a:rPr>
              <a:t>鸡声茅店月，人迹板桥霜</a:t>
            </a:r>
            <a:endParaRPr kumimoji="0" lang="zh-CN" altLang="en-US" sz="2200" b="0" i="0" u="none" strike="noStrike" kern="0" cap="none" spc="0" normalizeH="0" baseline="0" noProof="0" dirty="0">
              <a:ln>
                <a:noFill/>
              </a:ln>
              <a:solidFill>
                <a:schemeClr val="accent6">
                  <a:lumMod val="60000"/>
                  <a:lumOff val="40000"/>
                </a:schemeClr>
              </a:solidFill>
              <a:effectLst/>
              <a:uLnTx/>
              <a:uFillTx/>
              <a:latin typeface="微软雅黑" pitchFamily="34" charset="-122"/>
              <a:ea typeface="微软雅黑" pitchFamily="34" charset="-122"/>
            </a:endParaRPr>
          </a:p>
        </p:txBody>
      </p:sp>
    </p:spTree>
    <p:extLst>
      <p:ext uri="{BB962C8B-B14F-4D97-AF65-F5344CB8AC3E}">
        <p14:creationId xmlns:p14="http://schemas.microsoft.com/office/powerpoint/2010/main" val="712110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p:cNvSpPr txBox="1"/>
          <p:nvPr/>
        </p:nvSpPr>
        <p:spPr>
          <a:xfrm>
            <a:off x="113923" y="146361"/>
            <a:ext cx="1793896" cy="532453"/>
          </a:xfrm>
          <a:prstGeom prst="rect">
            <a:avLst/>
          </a:prstGeom>
          <a:noFill/>
        </p:spPr>
        <p:txBody>
          <a:bodyPr wrap="square" rtlCol="0">
            <a:spAutoFit/>
          </a:bodyPr>
          <a:lstStyle/>
          <a:p>
            <a:pPr marL="285750" indent="-285750">
              <a:lnSpc>
                <a:spcPct val="130000"/>
              </a:lnSpc>
              <a:spcBef>
                <a:spcPts val="600"/>
              </a:spcBef>
              <a:buFont typeface="Wingdings" panose="05000000000000000000" pitchFamily="2" charset="2"/>
              <a:buChar char="l"/>
            </a:pPr>
            <a:r>
              <a:rPr lang="zh-CN" altLang="en-US" sz="2200" b="1" dirty="0" smtClean="0">
                <a:solidFill>
                  <a:schemeClr val="bg1">
                    <a:lumMod val="50000"/>
                  </a:schemeClr>
                </a:solidFill>
                <a:latin typeface="微软雅黑" pitchFamily="34" charset="-122"/>
                <a:ea typeface="微软雅黑" pitchFamily="34" charset="-122"/>
              </a:rPr>
              <a:t>佳句咀华</a:t>
            </a:r>
            <a:endParaRPr lang="en-US" altLang="zh-CN" sz="2200" dirty="0" smtClean="0">
              <a:solidFill>
                <a:schemeClr val="bg1">
                  <a:lumMod val="50000"/>
                </a:schemeClr>
              </a:solidFill>
              <a:latin typeface="微软雅黑" pitchFamily="34" charset="-122"/>
              <a:ea typeface="微软雅黑" pitchFamily="34" charset="-122"/>
            </a:endParaRPr>
          </a:p>
        </p:txBody>
      </p:sp>
      <p:sp>
        <p:nvSpPr>
          <p:cNvPr id="6" name="TextBox 5"/>
          <p:cNvSpPr txBox="1"/>
          <p:nvPr/>
        </p:nvSpPr>
        <p:spPr>
          <a:xfrm>
            <a:off x="90572" y="1209679"/>
            <a:ext cx="11949028" cy="4993675"/>
          </a:xfrm>
          <a:prstGeom prst="rect">
            <a:avLst/>
          </a:prstGeom>
          <a:noFill/>
        </p:spPr>
        <p:txBody>
          <a:bodyPr wrap="square" rtlCol="0">
            <a:spAutoFit/>
          </a:bodyPr>
          <a:lstStyle/>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1</a:t>
            </a:r>
            <a:r>
              <a:rPr lang="zh-CN" altLang="en-US" sz="2600" b="1" kern="100" dirty="0">
                <a:solidFill>
                  <a:srgbClr val="00B050"/>
                </a:solidFill>
                <a:latin typeface="微软雅黑" pitchFamily="34" charset="-122"/>
                <a:ea typeface="微软雅黑" pitchFamily="34" charset="-122"/>
                <a:cs typeface="Courier New"/>
              </a:rPr>
              <a:t>．我走过无数的桥，看过无数的云，喝过无数种类的酒，却只爱过一个正当</a:t>
            </a:r>
            <a:r>
              <a:rPr lang="zh-CN" altLang="en-US" sz="2600" b="1" kern="100" dirty="0" smtClean="0">
                <a:solidFill>
                  <a:srgbClr val="00B050"/>
                </a:solidFill>
                <a:latin typeface="微软雅黑" pitchFamily="34" charset="-122"/>
                <a:ea typeface="微软雅黑" pitchFamily="34" charset="-122"/>
                <a:cs typeface="Courier New"/>
              </a:rPr>
              <a:t>最好</a:t>
            </a:r>
            <a:endParaRPr lang="en-US" altLang="zh-CN" sz="2600" b="1" kern="100" dirty="0" smtClean="0">
              <a:solidFill>
                <a:srgbClr val="00B050"/>
              </a:solidFill>
              <a:latin typeface="微软雅黑" pitchFamily="34" charset="-122"/>
              <a:ea typeface="微软雅黑" pitchFamily="34" charset="-122"/>
              <a:cs typeface="Courier New"/>
            </a:endParaRP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 </a:t>
            </a:r>
            <a:r>
              <a:rPr lang="en-US" altLang="zh-CN" sz="2600" b="1" kern="100" dirty="0" smtClean="0">
                <a:solidFill>
                  <a:srgbClr val="00B050"/>
                </a:solidFill>
                <a:latin typeface="微软雅黑" pitchFamily="34" charset="-122"/>
                <a:ea typeface="微软雅黑" pitchFamily="34" charset="-122"/>
                <a:cs typeface="Courier New"/>
              </a:rPr>
              <a:t>    </a:t>
            </a:r>
            <a:r>
              <a:rPr lang="zh-CN" altLang="en-US" sz="2600" b="1" kern="100" dirty="0" smtClean="0">
                <a:solidFill>
                  <a:srgbClr val="00B050"/>
                </a:solidFill>
                <a:latin typeface="微软雅黑" pitchFamily="34" charset="-122"/>
                <a:ea typeface="微软雅黑" pitchFamily="34" charset="-122"/>
                <a:cs typeface="Courier New"/>
              </a:rPr>
              <a:t>年纪</a:t>
            </a:r>
            <a:r>
              <a:rPr lang="zh-CN" altLang="en-US" sz="2600" b="1" kern="100" dirty="0">
                <a:solidFill>
                  <a:srgbClr val="00B050"/>
                </a:solidFill>
                <a:latin typeface="微软雅黑" pitchFamily="34" charset="-122"/>
                <a:ea typeface="微软雅黑" pitchFamily="34" charset="-122"/>
                <a:cs typeface="Courier New"/>
              </a:rPr>
              <a:t>的人，我应当为自己感到庆幸。</a:t>
            </a: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2</a:t>
            </a:r>
            <a:r>
              <a:rPr lang="zh-CN" altLang="en-US" sz="2600" b="1" kern="100" dirty="0">
                <a:solidFill>
                  <a:srgbClr val="00B050"/>
                </a:solidFill>
                <a:latin typeface="微软雅黑" pitchFamily="34" charset="-122"/>
                <a:ea typeface="微软雅黑" pitchFamily="34" charset="-122"/>
                <a:cs typeface="Courier New"/>
              </a:rPr>
              <a:t>．有些路看起来很近走去却很远的，缺少耐心永远走不到头。</a:t>
            </a: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3</a:t>
            </a:r>
            <a:r>
              <a:rPr lang="zh-CN" altLang="en-US" sz="2600" b="1" kern="100" dirty="0">
                <a:solidFill>
                  <a:srgbClr val="00B050"/>
                </a:solidFill>
                <a:latin typeface="微软雅黑" pitchFamily="34" charset="-122"/>
                <a:ea typeface="微软雅黑" pitchFamily="34" charset="-122"/>
                <a:cs typeface="Courier New"/>
              </a:rPr>
              <a:t>．我不是天才，只是耐烦。</a:t>
            </a: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4</a:t>
            </a:r>
            <a:r>
              <a:rPr lang="zh-CN" altLang="en-US" sz="2600" b="1" kern="100" dirty="0">
                <a:solidFill>
                  <a:srgbClr val="00B050"/>
                </a:solidFill>
                <a:latin typeface="微软雅黑" pitchFamily="34" charset="-122"/>
                <a:ea typeface="微软雅黑" pitchFamily="34" charset="-122"/>
                <a:cs typeface="Courier New"/>
              </a:rPr>
              <a:t>．我只想造希腊小庙，这神庙供奉的是</a:t>
            </a:r>
            <a:r>
              <a:rPr lang="zh-CN" altLang="en-US" sz="2600" b="1" kern="100" dirty="0">
                <a:solidFill>
                  <a:srgbClr val="00B050"/>
                </a:solidFill>
                <a:latin typeface="+mj-ea"/>
                <a:ea typeface="+mj-ea"/>
                <a:cs typeface="Courier New"/>
              </a:rPr>
              <a:t>“</a:t>
            </a:r>
            <a:r>
              <a:rPr lang="zh-CN" altLang="en-US" sz="2600" b="1" kern="100" dirty="0">
                <a:solidFill>
                  <a:srgbClr val="00B050"/>
                </a:solidFill>
                <a:latin typeface="微软雅黑" pitchFamily="34" charset="-122"/>
                <a:ea typeface="微软雅黑" pitchFamily="34" charset="-122"/>
                <a:cs typeface="Courier New"/>
              </a:rPr>
              <a:t>人性</a:t>
            </a:r>
            <a:r>
              <a:rPr lang="zh-CN" altLang="en-US" sz="2600" b="1" kern="100" dirty="0">
                <a:solidFill>
                  <a:srgbClr val="00B050"/>
                </a:solidFill>
                <a:latin typeface="+mj-ea"/>
                <a:ea typeface="+mj-ea"/>
                <a:cs typeface="Courier New"/>
              </a:rPr>
              <a:t>”</a:t>
            </a:r>
            <a:r>
              <a:rPr lang="zh-CN" altLang="en-US" sz="2600" b="1" kern="100" dirty="0">
                <a:solidFill>
                  <a:srgbClr val="00B050"/>
                </a:solidFill>
                <a:latin typeface="微软雅黑" pitchFamily="34" charset="-122"/>
                <a:ea typeface="微软雅黑" pitchFamily="34" charset="-122"/>
                <a:cs typeface="Courier New"/>
              </a:rPr>
              <a:t>。</a:t>
            </a: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5</a:t>
            </a:r>
            <a:r>
              <a:rPr lang="zh-CN" altLang="en-US" sz="2600" b="1" kern="100" dirty="0">
                <a:solidFill>
                  <a:srgbClr val="00B050"/>
                </a:solidFill>
                <a:latin typeface="微软雅黑" pitchFamily="34" charset="-122"/>
                <a:ea typeface="微软雅黑" pitchFamily="34" charset="-122"/>
                <a:cs typeface="Courier New"/>
              </a:rPr>
              <a:t>．人生实在是一本书，内容复杂，分量沉重，值得翻到个人所能翻到的最后一页</a:t>
            </a:r>
            <a:r>
              <a:rPr lang="zh-CN" altLang="en-US" sz="2600" b="1" kern="100" dirty="0" smtClean="0">
                <a:solidFill>
                  <a:srgbClr val="00B050"/>
                </a:solidFill>
                <a:latin typeface="微软雅黑" pitchFamily="34" charset="-122"/>
                <a:ea typeface="微软雅黑" pitchFamily="34" charset="-122"/>
                <a:cs typeface="Courier New"/>
              </a:rPr>
              <a:t>，</a:t>
            </a:r>
            <a:endParaRPr lang="en-US" altLang="zh-CN" sz="2600" b="1" kern="100" dirty="0" smtClean="0">
              <a:solidFill>
                <a:srgbClr val="00B050"/>
              </a:solidFill>
              <a:latin typeface="微软雅黑" pitchFamily="34" charset="-122"/>
              <a:ea typeface="微软雅黑" pitchFamily="34" charset="-122"/>
              <a:cs typeface="Courier New"/>
            </a:endParaRPr>
          </a:p>
          <a:p>
            <a:pPr algn="just">
              <a:lnSpc>
                <a:spcPct val="175000"/>
              </a:lnSpc>
              <a:spcAft>
                <a:spcPts val="0"/>
              </a:spcAft>
            </a:pPr>
            <a:r>
              <a:rPr lang="en-US" altLang="zh-CN" sz="2600" b="1" kern="100" dirty="0">
                <a:solidFill>
                  <a:srgbClr val="00B050"/>
                </a:solidFill>
                <a:latin typeface="微软雅黑" pitchFamily="34" charset="-122"/>
                <a:ea typeface="微软雅黑" pitchFamily="34" charset="-122"/>
                <a:cs typeface="Courier New"/>
              </a:rPr>
              <a:t> </a:t>
            </a:r>
            <a:r>
              <a:rPr lang="en-US" altLang="zh-CN" sz="2600" b="1" kern="100" dirty="0" smtClean="0">
                <a:solidFill>
                  <a:srgbClr val="00B050"/>
                </a:solidFill>
                <a:latin typeface="微软雅黑" pitchFamily="34" charset="-122"/>
                <a:ea typeface="微软雅黑" pitchFamily="34" charset="-122"/>
                <a:cs typeface="Courier New"/>
              </a:rPr>
              <a:t>    </a:t>
            </a:r>
            <a:r>
              <a:rPr lang="zh-CN" altLang="en-US" sz="2600" b="1" kern="100" dirty="0" smtClean="0">
                <a:solidFill>
                  <a:srgbClr val="00B050"/>
                </a:solidFill>
                <a:latin typeface="微软雅黑" pitchFamily="34" charset="-122"/>
                <a:ea typeface="微软雅黑" pitchFamily="34" charset="-122"/>
                <a:cs typeface="Courier New"/>
              </a:rPr>
              <a:t>而且</a:t>
            </a:r>
            <a:r>
              <a:rPr lang="zh-CN" altLang="en-US" sz="2600" b="1" kern="100" dirty="0">
                <a:solidFill>
                  <a:srgbClr val="00B050"/>
                </a:solidFill>
                <a:latin typeface="微软雅黑" pitchFamily="34" charset="-122"/>
                <a:ea typeface="微软雅黑" pitchFamily="34" charset="-122"/>
                <a:cs typeface="Courier New"/>
              </a:rPr>
              <a:t>必须慢慢地翻</a:t>
            </a:r>
            <a:r>
              <a:rPr lang="zh-CN" altLang="en-US" sz="2600" b="1" kern="100" dirty="0" smtClean="0">
                <a:solidFill>
                  <a:srgbClr val="00B050"/>
                </a:solidFill>
                <a:latin typeface="微软雅黑" pitchFamily="34" charset="-122"/>
                <a:ea typeface="微软雅黑" pitchFamily="34" charset="-122"/>
                <a:cs typeface="Courier New"/>
              </a:rPr>
              <a:t>。</a:t>
            </a:r>
            <a:endParaRPr lang="zh-CN" altLang="en-US" sz="2600" b="1" kern="100" dirty="0">
              <a:solidFill>
                <a:srgbClr val="00B050"/>
              </a:solidFill>
              <a:latin typeface="微软雅黑" pitchFamily="34" charset="-122"/>
              <a:ea typeface="微软雅黑" pitchFamily="34" charset="-122"/>
              <a:cs typeface="Courier New"/>
            </a:endParaRPr>
          </a:p>
        </p:txBody>
      </p:sp>
      <p:sp>
        <p:nvSpPr>
          <p:cNvPr id="7" name="矩形 6"/>
          <p:cNvSpPr/>
          <p:nvPr/>
        </p:nvSpPr>
        <p:spPr>
          <a:xfrm>
            <a:off x="3997086" y="368970"/>
            <a:ext cx="4194413" cy="819455"/>
          </a:xfrm>
          <a:prstGeom prst="rect">
            <a:avLst/>
          </a:prstGeom>
        </p:spPr>
        <p:txBody>
          <a:bodyPr wrap="square">
            <a:spAutoFit/>
          </a:bodyPr>
          <a:lstStyle/>
          <a:p>
            <a:pPr algn="ctr">
              <a:lnSpc>
                <a:spcPct val="150000"/>
              </a:lnSpc>
            </a:pPr>
            <a:r>
              <a:rPr lang="zh-CN" altLang="zh-CN" sz="3500" b="1" kern="100" dirty="0">
                <a:solidFill>
                  <a:srgbClr val="00B050"/>
                </a:solidFill>
                <a:latin typeface="微软雅黑" pitchFamily="34" charset="-122"/>
                <a:ea typeface="微软雅黑" pitchFamily="34" charset="-122"/>
                <a:cs typeface="Times New Roman"/>
              </a:rPr>
              <a:t>沈从文名言警句</a:t>
            </a:r>
          </a:p>
        </p:txBody>
      </p:sp>
      <p:grpSp>
        <p:nvGrpSpPr>
          <p:cNvPr id="11" name="组合 10"/>
          <p:cNvGrpSpPr/>
          <p:nvPr/>
        </p:nvGrpSpPr>
        <p:grpSpPr>
          <a:xfrm rot="5400000">
            <a:off x="11465834" y="5699666"/>
            <a:ext cx="549128" cy="549414"/>
            <a:chOff x="11226607" y="6533712"/>
            <a:chExt cx="360000" cy="360000"/>
          </a:xfrm>
        </p:grpSpPr>
        <p:sp>
          <p:nvSpPr>
            <p:cNvPr id="12" name="椭圆 11">
              <a:hlinkClick r:id="rId2" action="ppaction://hlinksldjump"/>
            </p:cNvPr>
            <p:cNvSpPr/>
            <p:nvPr userDrawn="1"/>
          </p:nvSpPr>
          <p:spPr>
            <a:xfrm>
              <a:off x="11226607" y="6533712"/>
              <a:ext cx="360000" cy="360000"/>
            </a:xfrm>
            <a:prstGeom prst="ellipse">
              <a:avLst/>
            </a:prstGeom>
            <a:solidFill>
              <a:srgbClr val="FF95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3" name="燕尾形 12">
              <a:hlinkClick r:id="rId2" action="ppaction://hlinksldjump"/>
            </p:cNvPr>
            <p:cNvSpPr/>
            <p:nvPr userDrawn="1"/>
          </p:nvSpPr>
          <p:spPr>
            <a:xfrm flipH="1">
              <a:off x="11320207" y="6627312"/>
              <a:ext cx="172800" cy="172800"/>
            </a:xfrm>
            <a:prstGeom prst="chevron">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chemeClr val="tx1"/>
                </a:solidFill>
              </a:endParaRPr>
            </a:p>
          </p:txBody>
        </p:sp>
      </p:grpSp>
    </p:spTree>
    <p:extLst>
      <p:ext uri="{BB962C8B-B14F-4D97-AF65-F5344CB8AC3E}">
        <p14:creationId xmlns:p14="http://schemas.microsoft.com/office/powerpoint/2010/main" val="3554105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13923" y="1062180"/>
            <a:ext cx="2234166" cy="532453"/>
          </a:xfrm>
          <a:prstGeom prst="rect">
            <a:avLst/>
          </a:prstGeom>
          <a:noFill/>
        </p:spPr>
        <p:txBody>
          <a:bodyPr wrap="square" rtlCol="0">
            <a:spAutoFit/>
          </a:bodyPr>
          <a:lstStyle/>
          <a:p>
            <a:pPr>
              <a:lnSpc>
                <a:spcPct val="130000"/>
              </a:lnSpc>
              <a:spcBef>
                <a:spcPts val="600"/>
              </a:spcBef>
            </a:pPr>
            <a:r>
              <a:rPr lang="zh-CN" altLang="en-US" sz="2200" b="1" dirty="0" smtClean="0">
                <a:solidFill>
                  <a:schemeClr val="bg1">
                    <a:lumMod val="50000"/>
                  </a:schemeClr>
                </a:solidFill>
                <a:latin typeface="微软雅黑" pitchFamily="34" charset="-122"/>
                <a:ea typeface="微软雅黑" pitchFamily="34" charset="-122"/>
              </a:rPr>
              <a:t>一、作者视窗</a:t>
            </a:r>
            <a:endParaRPr lang="en-US" altLang="zh-CN" sz="2200" dirty="0" smtClean="0">
              <a:solidFill>
                <a:schemeClr val="bg1">
                  <a:lumMod val="50000"/>
                </a:schemeClr>
              </a:solidFill>
              <a:latin typeface="微软雅黑" pitchFamily="34" charset="-122"/>
              <a:ea typeface="微软雅黑" pitchFamily="34" charset="-122"/>
            </a:endParaRPr>
          </a:p>
        </p:txBody>
      </p:sp>
      <p:sp>
        <p:nvSpPr>
          <p:cNvPr id="7" name="TextBox 37"/>
          <p:cNvSpPr txBox="1"/>
          <p:nvPr/>
        </p:nvSpPr>
        <p:spPr>
          <a:xfrm>
            <a:off x="56444" y="76145"/>
            <a:ext cx="7710311" cy="461665"/>
          </a:xfrm>
          <a:prstGeom prst="rect">
            <a:avLst/>
          </a:prstGeom>
          <a:noFill/>
        </p:spPr>
        <p:txBody>
          <a:bodyPr wrap="square"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自主积累       </a:t>
            </a:r>
            <a:r>
              <a:rPr kumimoji="0" lang="zh-CN" altLang="en-US" sz="2400" b="1" i="0" u="none" strike="noStrike" kern="0" cap="none" spc="0" normalizeH="0" noProof="0" dirty="0" smtClean="0">
                <a:ln>
                  <a:noFill/>
                </a:ln>
                <a:solidFill>
                  <a:schemeClr val="bg1"/>
                </a:solidFill>
                <a:effectLst/>
                <a:uLnTx/>
                <a:uFillTx/>
                <a:latin typeface="微软雅黑" pitchFamily="34" charset="-122"/>
                <a:ea typeface="微软雅黑" pitchFamily="34" charset="-122"/>
              </a:rPr>
              <a:t>            </a:t>
            </a:r>
            <a:r>
              <a:rPr kumimoji="0" lang="zh-CN" altLang="en-US" sz="2400" b="1" i="0" u="none" strike="noStrike" kern="0" cap="none" spc="0" normalizeH="0" baseline="0" noProof="0" dirty="0" smtClean="0">
                <a:ln>
                  <a:noFill/>
                </a:ln>
                <a:solidFill>
                  <a:schemeClr val="bg1"/>
                </a:solidFill>
                <a:effectLst/>
                <a:uLnTx/>
                <a:uFillTx/>
                <a:latin typeface="微软雅黑" pitchFamily="34" charset="-122"/>
                <a:ea typeface="微软雅黑" pitchFamily="34" charset="-122"/>
              </a:rPr>
              <a:t>              </a:t>
            </a:r>
            <a:r>
              <a:rPr kumimoji="0" lang="zh-CN" altLang="en-US" sz="2200" b="0" i="0" u="none" strike="noStrike" kern="0" cap="none" spc="0" normalizeH="0" baseline="0" noProof="0" dirty="0" smtClean="0">
                <a:ln>
                  <a:noFill/>
                </a:ln>
                <a:solidFill>
                  <a:schemeClr val="accent6">
                    <a:lumMod val="60000"/>
                    <a:lumOff val="40000"/>
                  </a:schemeClr>
                </a:solidFill>
                <a:effectLst/>
                <a:uLnTx/>
                <a:uFillTx/>
                <a:latin typeface="微软雅黑" pitchFamily="34" charset="-122"/>
                <a:ea typeface="微软雅黑" pitchFamily="34" charset="-122"/>
              </a:rPr>
              <a:t>博观而约取，厚积而薄发</a:t>
            </a:r>
            <a:endParaRPr kumimoji="0" lang="zh-CN" altLang="en-US" sz="2200" b="0" i="0" u="none" strike="noStrike" kern="0" cap="none" spc="0" normalizeH="0" baseline="0" noProof="0" dirty="0">
              <a:ln>
                <a:noFill/>
              </a:ln>
              <a:solidFill>
                <a:schemeClr val="accent6">
                  <a:lumMod val="60000"/>
                  <a:lumOff val="40000"/>
                </a:schemeClr>
              </a:solidFill>
              <a:effectLst/>
              <a:uLnTx/>
              <a:uFillTx/>
              <a:latin typeface="微软雅黑" pitchFamily="34" charset="-122"/>
              <a:ea typeface="微软雅黑" pitchFamily="34" charset="-122"/>
            </a:endParaRPr>
          </a:p>
        </p:txBody>
      </p:sp>
      <p:sp>
        <p:nvSpPr>
          <p:cNvPr id="11" name="TextBox 10"/>
          <p:cNvSpPr txBox="1"/>
          <p:nvPr/>
        </p:nvSpPr>
        <p:spPr>
          <a:xfrm>
            <a:off x="134052" y="1761841"/>
            <a:ext cx="11753148" cy="3293209"/>
          </a:xfrm>
          <a:prstGeom prst="rect">
            <a:avLst/>
          </a:prstGeom>
          <a:noFill/>
        </p:spPr>
        <p:txBody>
          <a:bodyPr wrap="square" rtlCol="0">
            <a:spAutoFit/>
          </a:bodyPr>
          <a:lstStyle/>
          <a:p>
            <a:pPr algn="just">
              <a:lnSpc>
                <a:spcPct val="200000"/>
              </a:lnSpc>
              <a:spcAft>
                <a:spcPts val="0"/>
              </a:spcAft>
            </a:pPr>
            <a:r>
              <a:rPr lang="zh-CN" altLang="en-US" sz="2600" kern="100" dirty="0" smtClean="0">
                <a:latin typeface="微软雅黑" pitchFamily="34" charset="-122"/>
                <a:ea typeface="微软雅黑" pitchFamily="34" charset="-122"/>
                <a:cs typeface="Times New Roman"/>
              </a:rPr>
              <a:t>       过去</a:t>
            </a:r>
            <a:r>
              <a:rPr lang="zh-CN" altLang="en-US" sz="2600" kern="100" dirty="0">
                <a:latin typeface="微软雅黑" pitchFamily="34" charset="-122"/>
                <a:ea typeface="微软雅黑" pitchFamily="34" charset="-122"/>
                <a:cs typeface="Times New Roman"/>
              </a:rPr>
              <a:t>逃学的顽童，未来水乡的赤子。即使曾漂泊万里，辗转南北，他的文字里永远也脱不去那种自然的朴实与风格的巧趣。珠玑文字，绘边陲烟水小乡的青苔巷道；只言片语，描依山傍水苗寨女子的婀娜多姿。他在品，品自然万物，人间百态；他在写，写曼妙情丝，朦胧意境。他，是中国的骄傲，世界的典型</a:t>
            </a:r>
            <a:r>
              <a:rPr lang="zh-CN" altLang="en-US" sz="2600" kern="100" dirty="0" smtClean="0">
                <a:latin typeface="微软雅黑" pitchFamily="34" charset="-122"/>
                <a:ea typeface="微软雅黑" pitchFamily="34" charset="-122"/>
                <a:cs typeface="Times New Roman"/>
              </a:rPr>
              <a:t>。</a:t>
            </a:r>
            <a:endParaRPr lang="zh-CN" altLang="en-US" sz="2600" kern="100" dirty="0">
              <a:latin typeface="微软雅黑" pitchFamily="34" charset="-122"/>
              <a:ea typeface="微软雅黑" pitchFamily="34" charset="-122"/>
              <a:cs typeface="Times New Roman"/>
            </a:endParaRPr>
          </a:p>
        </p:txBody>
      </p:sp>
    </p:spTree>
    <p:extLst>
      <p:ext uri="{BB962C8B-B14F-4D97-AF65-F5344CB8AC3E}">
        <p14:creationId xmlns:p14="http://schemas.microsoft.com/office/powerpoint/2010/main" val="23102404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24266" y="229723"/>
            <a:ext cx="11663392" cy="6093976"/>
          </a:xfrm>
          <a:prstGeom prst="rect">
            <a:avLst/>
          </a:prstGeom>
          <a:noFill/>
        </p:spPr>
        <p:txBody>
          <a:bodyPr wrap="square" rtlCol="0">
            <a:spAutoFit/>
          </a:bodyPr>
          <a:lstStyle/>
          <a:p>
            <a:pPr lvl="0" algn="just">
              <a:lnSpc>
                <a:spcPct val="150000"/>
              </a:lnSpc>
            </a:pPr>
            <a:r>
              <a:rPr lang="en-US" altLang="zh-CN" sz="2600" b="1" kern="100" dirty="0" smtClean="0">
                <a:solidFill>
                  <a:schemeClr val="accent6">
                    <a:lumMod val="75000"/>
                  </a:schemeClr>
                </a:solidFill>
                <a:latin typeface="Times New Roman"/>
                <a:ea typeface="微软雅黑"/>
                <a:cs typeface="Times New Roman"/>
              </a:rPr>
              <a:t>【</a:t>
            </a:r>
            <a:r>
              <a:rPr lang="zh-CN" altLang="zh-CN" sz="2600" b="1" kern="100" dirty="0" smtClean="0">
                <a:solidFill>
                  <a:schemeClr val="accent6">
                    <a:lumMod val="75000"/>
                  </a:schemeClr>
                </a:solidFill>
                <a:latin typeface="Times New Roman"/>
                <a:ea typeface="微软雅黑"/>
                <a:cs typeface="Times New Roman"/>
              </a:rPr>
              <a:t>注</a:t>
            </a:r>
            <a:r>
              <a:rPr lang="en-US" altLang="zh-CN" sz="2600" b="1" kern="100" dirty="0" smtClean="0">
                <a:solidFill>
                  <a:schemeClr val="accent6">
                    <a:lumMod val="75000"/>
                  </a:schemeClr>
                </a:solidFill>
                <a:latin typeface="Times New Roman"/>
                <a:ea typeface="微软雅黑"/>
                <a:cs typeface="Times New Roman"/>
              </a:rPr>
              <a:t>】   </a:t>
            </a:r>
            <a:r>
              <a:rPr lang="zh-CN" altLang="en-US" sz="2600" kern="100" dirty="0" smtClean="0">
                <a:latin typeface="微软雅黑" pitchFamily="34" charset="-122"/>
                <a:ea typeface="微软雅黑" pitchFamily="34" charset="-122"/>
                <a:cs typeface="Courier New"/>
              </a:rPr>
              <a:t>沈从文</a:t>
            </a:r>
            <a:r>
              <a:rPr lang="en-US" altLang="zh-CN" sz="2600" kern="100" dirty="0">
                <a:latin typeface="微软雅黑" pitchFamily="34" charset="-122"/>
                <a:ea typeface="微软雅黑" pitchFamily="34" charset="-122"/>
                <a:cs typeface="Courier New"/>
              </a:rPr>
              <a:t>(1902—1988)</a:t>
            </a:r>
            <a:r>
              <a:rPr lang="zh-CN" altLang="en-US" sz="2600" kern="100" dirty="0">
                <a:latin typeface="微软雅黑" pitchFamily="34" charset="-122"/>
                <a:ea typeface="微软雅黑" pitchFamily="34" charset="-122"/>
                <a:cs typeface="Courier New"/>
              </a:rPr>
              <a:t>，原名沈岳焕，字崇文，湖南</a:t>
            </a:r>
            <a:r>
              <a:rPr lang="zh-CN" altLang="en-US" sz="2600" kern="100" dirty="0" smtClean="0">
                <a:latin typeface="微软雅黑" pitchFamily="34" charset="-122"/>
                <a:ea typeface="微软雅黑" pitchFamily="34" charset="-122"/>
                <a:cs typeface="Courier New"/>
              </a:rPr>
              <a:t>凤</a:t>
            </a:r>
            <a:endParaRPr lang="en-US" altLang="zh-CN" sz="2600" kern="100" dirty="0" smtClean="0">
              <a:latin typeface="微软雅黑" pitchFamily="34" charset="-122"/>
              <a:ea typeface="微软雅黑" pitchFamily="34" charset="-122"/>
              <a:cs typeface="Courier New"/>
            </a:endParaRPr>
          </a:p>
          <a:p>
            <a:pPr lvl="0" algn="just">
              <a:lnSpc>
                <a:spcPct val="150000"/>
              </a:lnSpc>
            </a:pPr>
            <a:r>
              <a:rPr lang="zh-CN" altLang="en-US" sz="2600" kern="100" dirty="0" smtClean="0">
                <a:latin typeface="微软雅黑" pitchFamily="34" charset="-122"/>
                <a:ea typeface="微软雅黑" pitchFamily="34" charset="-122"/>
                <a:cs typeface="Courier New"/>
              </a:rPr>
              <a:t>凰</a:t>
            </a:r>
            <a:r>
              <a:rPr lang="zh-CN" altLang="en-US" sz="2600" kern="100" dirty="0">
                <a:latin typeface="微软雅黑" pitchFamily="34" charset="-122"/>
                <a:ea typeface="微软雅黑" pitchFamily="34" charset="-122"/>
                <a:cs typeface="Courier New"/>
              </a:rPr>
              <a:t>人，苗族，现代著名作家、历史文物研究家、京派小说</a:t>
            </a:r>
            <a:r>
              <a:rPr lang="zh-CN" altLang="en-US" sz="2600" kern="100" dirty="0" smtClean="0">
                <a:latin typeface="微软雅黑" pitchFamily="34" charset="-122"/>
                <a:ea typeface="微软雅黑" pitchFamily="34" charset="-122"/>
                <a:cs typeface="Courier New"/>
              </a:rPr>
              <a:t>代表</a:t>
            </a:r>
            <a:endParaRPr lang="en-US" altLang="zh-CN" sz="2600" kern="100" dirty="0" smtClean="0">
              <a:latin typeface="微软雅黑" pitchFamily="34" charset="-122"/>
              <a:ea typeface="微软雅黑" pitchFamily="34" charset="-122"/>
              <a:cs typeface="Courier New"/>
            </a:endParaRPr>
          </a:p>
          <a:p>
            <a:pPr lvl="0" algn="just">
              <a:lnSpc>
                <a:spcPct val="150000"/>
              </a:lnSpc>
            </a:pPr>
            <a:r>
              <a:rPr lang="zh-CN" altLang="en-US" sz="2600" kern="100" dirty="0" smtClean="0">
                <a:latin typeface="微软雅黑" pitchFamily="34" charset="-122"/>
                <a:ea typeface="微软雅黑" pitchFamily="34" charset="-122"/>
                <a:cs typeface="Courier New"/>
              </a:rPr>
              <a:t>人物</a:t>
            </a:r>
            <a:r>
              <a:rPr lang="zh-CN" altLang="en-US" sz="2600" kern="100" dirty="0">
                <a:latin typeface="微软雅黑" pitchFamily="34" charset="-122"/>
                <a:ea typeface="微软雅黑" pitchFamily="34" charset="-122"/>
                <a:cs typeface="Courier New"/>
              </a:rPr>
              <a:t>。</a:t>
            </a:r>
            <a:r>
              <a:rPr lang="en-US" altLang="zh-CN" sz="2600" kern="100" dirty="0">
                <a:latin typeface="微软雅黑" pitchFamily="34" charset="-122"/>
                <a:ea typeface="微软雅黑" pitchFamily="34" charset="-122"/>
                <a:cs typeface="Courier New"/>
              </a:rPr>
              <a:t>14</a:t>
            </a:r>
            <a:r>
              <a:rPr lang="zh-CN" altLang="en-US" sz="2600" kern="100" dirty="0">
                <a:latin typeface="微软雅黑" pitchFamily="34" charset="-122"/>
                <a:ea typeface="微软雅黑" pitchFamily="34" charset="-122"/>
                <a:cs typeface="Courier New"/>
              </a:rPr>
              <a:t>岁时，他投身行伍，浪迹湘川黔边境地区，</a:t>
            </a:r>
            <a:r>
              <a:rPr lang="en-US" altLang="zh-CN" sz="2600" kern="100" dirty="0">
                <a:latin typeface="微软雅黑" pitchFamily="34" charset="-122"/>
                <a:ea typeface="微软雅黑" pitchFamily="34" charset="-122"/>
                <a:cs typeface="Courier New"/>
              </a:rPr>
              <a:t>1924</a:t>
            </a:r>
            <a:r>
              <a:rPr lang="zh-CN" altLang="en-US" sz="2600" kern="100" dirty="0" smtClean="0">
                <a:latin typeface="微软雅黑" pitchFamily="34" charset="-122"/>
                <a:ea typeface="微软雅黑" pitchFamily="34" charset="-122"/>
                <a:cs typeface="Courier New"/>
              </a:rPr>
              <a:t>年开</a:t>
            </a:r>
            <a:endParaRPr lang="en-US" altLang="zh-CN" sz="2600" kern="100" dirty="0" smtClean="0">
              <a:latin typeface="微软雅黑" pitchFamily="34" charset="-122"/>
              <a:ea typeface="微软雅黑" pitchFamily="34" charset="-122"/>
              <a:cs typeface="Courier New"/>
            </a:endParaRPr>
          </a:p>
          <a:p>
            <a:pPr lvl="0" algn="just">
              <a:lnSpc>
                <a:spcPct val="150000"/>
              </a:lnSpc>
            </a:pPr>
            <a:r>
              <a:rPr lang="zh-CN" altLang="en-US" sz="2600" kern="100" dirty="0" smtClean="0">
                <a:latin typeface="微软雅黑" pitchFamily="34" charset="-122"/>
                <a:ea typeface="微软雅黑" pitchFamily="34" charset="-122"/>
                <a:cs typeface="Courier New"/>
              </a:rPr>
              <a:t>始</a:t>
            </a:r>
            <a:r>
              <a:rPr lang="zh-CN" altLang="en-US" sz="2600" kern="100" dirty="0">
                <a:latin typeface="微软雅黑" pitchFamily="34" charset="-122"/>
                <a:ea typeface="微软雅黑" pitchFamily="34" charset="-122"/>
                <a:cs typeface="Courier New"/>
              </a:rPr>
              <a:t>文学创作。他是唯一一个能赖一汪清泉写实生命的作家。他</a:t>
            </a:r>
            <a:r>
              <a:rPr lang="zh-CN" altLang="en-US" sz="2600" kern="100" dirty="0" smtClean="0">
                <a:latin typeface="微软雅黑" pitchFamily="34" charset="-122"/>
                <a:ea typeface="微软雅黑" pitchFamily="34" charset="-122"/>
                <a:cs typeface="Courier New"/>
              </a:rPr>
              <a:t>以</a:t>
            </a:r>
            <a:endParaRPr lang="en-US" altLang="zh-CN" sz="2600" kern="100" dirty="0" smtClean="0">
              <a:latin typeface="微软雅黑" pitchFamily="34" charset="-122"/>
              <a:ea typeface="微软雅黑" pitchFamily="34" charset="-122"/>
              <a:cs typeface="Courier New"/>
            </a:endParaRPr>
          </a:p>
          <a:p>
            <a:pPr lvl="0" algn="just">
              <a:lnSpc>
                <a:spcPct val="150000"/>
              </a:lnSpc>
            </a:pPr>
            <a:r>
              <a:rPr lang="zh-CN" altLang="en-US" sz="2600" kern="100" dirty="0" smtClean="0">
                <a:latin typeface="宋体" pitchFamily="2" charset="-122"/>
                <a:ea typeface="宋体" pitchFamily="2" charset="-122"/>
                <a:cs typeface="Courier New"/>
              </a:rPr>
              <a:t>“</a:t>
            </a:r>
            <a:r>
              <a:rPr lang="zh-CN" altLang="en-US" sz="2600" kern="100" dirty="0" smtClean="0">
                <a:latin typeface="微软雅黑" pitchFamily="34" charset="-122"/>
                <a:ea typeface="微软雅黑" pitchFamily="34" charset="-122"/>
                <a:cs typeface="Courier New"/>
              </a:rPr>
              <a:t>乡下人</a:t>
            </a:r>
            <a:r>
              <a:rPr lang="zh-CN" altLang="en-US" sz="2600" kern="100" dirty="0">
                <a:latin typeface="宋体" pitchFamily="2" charset="-122"/>
                <a:ea typeface="宋体" pitchFamily="2" charset="-122"/>
                <a:cs typeface="Courier New"/>
              </a:rPr>
              <a:t>”</a:t>
            </a:r>
            <a:r>
              <a:rPr lang="zh-CN" altLang="en-US" sz="2600" kern="100" dirty="0">
                <a:latin typeface="微软雅黑" pitchFamily="34" charset="-122"/>
                <a:ea typeface="微软雅黑" pitchFamily="34" charset="-122"/>
                <a:cs typeface="Courier New"/>
              </a:rPr>
              <a:t>的主体视角审视当时城乡对峙的现状，批判现代文明在进入中国的过程中所显露出的丑陋，这种与新文学主将们相悖的观念大大丰富了现代小说的表现范围。</a:t>
            </a:r>
          </a:p>
          <a:p>
            <a:pPr lvl="0" algn="just">
              <a:lnSpc>
                <a:spcPct val="150000"/>
              </a:lnSpc>
            </a:pPr>
            <a:r>
              <a:rPr lang="zh-CN" altLang="en-US" sz="2600" kern="100" dirty="0" smtClean="0">
                <a:latin typeface="微软雅黑" pitchFamily="34" charset="-122"/>
                <a:ea typeface="微软雅黑" pitchFamily="34" charset="-122"/>
                <a:cs typeface="Courier New"/>
              </a:rPr>
              <a:t>       主要</a:t>
            </a:r>
            <a:r>
              <a:rPr lang="zh-CN" altLang="en-US" sz="2600" kern="100" dirty="0">
                <a:latin typeface="微软雅黑" pitchFamily="34" charset="-122"/>
                <a:ea typeface="微软雅黑" pitchFamily="34" charset="-122"/>
                <a:cs typeface="Courier New"/>
              </a:rPr>
              <a:t>作品集有</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鸭子</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蜜柑</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八骏图</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湘行散记</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边城</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长河</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等，其中短篇小说</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丈夫</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贵生</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三三</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，长篇小说</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边城</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长河</a:t>
            </a:r>
            <a:r>
              <a:rPr lang="en-US" altLang="zh-CN" sz="2600" kern="100" dirty="0">
                <a:latin typeface="微软雅黑" pitchFamily="34" charset="-122"/>
                <a:ea typeface="微软雅黑" pitchFamily="34" charset="-122"/>
                <a:cs typeface="Courier New"/>
              </a:rPr>
              <a:t>》</a:t>
            </a:r>
            <a:r>
              <a:rPr lang="zh-CN" altLang="en-US" sz="2600" kern="100" dirty="0">
                <a:latin typeface="微软雅黑" pitchFamily="34" charset="-122"/>
                <a:ea typeface="微软雅黑" pitchFamily="34" charset="-122"/>
                <a:cs typeface="Courier New"/>
              </a:rPr>
              <a:t>是其代表作</a:t>
            </a:r>
            <a:r>
              <a:rPr lang="zh-CN" altLang="en-US" sz="2600" kern="100" dirty="0" smtClean="0">
                <a:latin typeface="微软雅黑" pitchFamily="34" charset="-122"/>
                <a:ea typeface="微软雅黑" pitchFamily="34" charset="-122"/>
                <a:cs typeface="Courier New"/>
              </a:rPr>
              <a:t>。</a:t>
            </a:r>
            <a:endParaRPr lang="zh-CN" altLang="en-US" sz="2600" kern="100" dirty="0">
              <a:latin typeface="微软雅黑" pitchFamily="34" charset="-122"/>
              <a:ea typeface="微软雅黑" pitchFamily="34" charset="-122"/>
              <a:cs typeface="Courier New"/>
            </a:endParaRPr>
          </a:p>
        </p:txBody>
      </p:sp>
      <p:pic>
        <p:nvPicPr>
          <p:cNvPr id="3074" name="Picture 2" descr="\\鹿晴晴\e\鹿晴晴\2014\源文件\语文 人教版 必修5\人教语文必修5\R6.TIF"/>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75342" y="279400"/>
            <a:ext cx="2112316" cy="240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201446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p:cNvSpPr txBox="1"/>
          <p:nvPr/>
        </p:nvSpPr>
        <p:spPr>
          <a:xfrm>
            <a:off x="113923" y="213036"/>
            <a:ext cx="2358344" cy="532453"/>
          </a:xfrm>
          <a:prstGeom prst="rect">
            <a:avLst/>
          </a:prstGeom>
          <a:noFill/>
        </p:spPr>
        <p:txBody>
          <a:bodyPr wrap="square" rtlCol="0">
            <a:spAutoFit/>
          </a:bodyPr>
          <a:lstStyle/>
          <a:p>
            <a:pPr>
              <a:lnSpc>
                <a:spcPct val="130000"/>
              </a:lnSpc>
              <a:spcBef>
                <a:spcPts val="600"/>
              </a:spcBef>
            </a:pPr>
            <a:r>
              <a:rPr lang="zh-CN" altLang="en-US" sz="2200" b="1" dirty="0" smtClean="0">
                <a:solidFill>
                  <a:schemeClr val="bg1">
                    <a:lumMod val="50000"/>
                  </a:schemeClr>
                </a:solidFill>
                <a:latin typeface="微软雅黑" pitchFamily="34" charset="-122"/>
                <a:ea typeface="微软雅黑" pitchFamily="34" charset="-122"/>
              </a:rPr>
              <a:t>二、写作背景</a:t>
            </a:r>
            <a:endParaRPr lang="en-US" altLang="zh-CN" sz="2200" dirty="0" smtClean="0">
              <a:solidFill>
                <a:schemeClr val="bg1">
                  <a:lumMod val="50000"/>
                </a:schemeClr>
              </a:solidFill>
              <a:latin typeface="微软雅黑" pitchFamily="34" charset="-122"/>
              <a:ea typeface="微软雅黑" pitchFamily="34" charset="-122"/>
            </a:endParaRPr>
          </a:p>
        </p:txBody>
      </p:sp>
      <p:sp>
        <p:nvSpPr>
          <p:cNvPr id="8" name="TextBox 7"/>
          <p:cNvSpPr txBox="1"/>
          <p:nvPr/>
        </p:nvSpPr>
        <p:spPr>
          <a:xfrm>
            <a:off x="171891" y="664698"/>
            <a:ext cx="11681441" cy="5632311"/>
          </a:xfrm>
          <a:prstGeom prst="rect">
            <a:avLst/>
          </a:prstGeom>
          <a:noFill/>
        </p:spPr>
        <p:txBody>
          <a:bodyPr wrap="square" rtlCol="0">
            <a:spAutoFit/>
          </a:bodyPr>
          <a:lstStyle/>
          <a:p>
            <a:pPr lvl="0" algn="just">
              <a:lnSpc>
                <a:spcPct val="150000"/>
              </a:lnSpc>
            </a:pPr>
            <a:r>
              <a:rPr lang="zh-CN" altLang="en-US" sz="2400" kern="100" dirty="0" smtClean="0">
                <a:latin typeface="微软雅黑" pitchFamily="34" charset="-122"/>
                <a:ea typeface="微软雅黑" pitchFamily="34" charset="-122"/>
                <a:cs typeface="Courier New"/>
              </a:rPr>
              <a:t>       </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边城</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是沈从文先生极著名的一部小说。他自己曾说，他创作</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边城</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的目的，不是为了描绘一幅与现实隔绝的世外桃源图，而是要表现一种人生形式，并在这个人生形式里，注入了自己在三十多年的人生旅途中所体验到的人生哀乐。他想表现的，是一种健康、优美、自然，而又不悖乎人性的人生形式。</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边城</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一书反映的是湘西一个边远的小城茶峒在二十世纪初叶的社会人生风貌。这是一个原始民性与封建宗法关系交织的社会，</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边城</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将文字寄予如同风俗画的描绘：待人以诚，乐于助人，受人之惠必以物回赠。</a:t>
            </a:r>
          </a:p>
          <a:p>
            <a:pPr lvl="0" algn="just">
              <a:lnSpc>
                <a:spcPct val="150000"/>
              </a:lnSpc>
            </a:pPr>
            <a:r>
              <a:rPr lang="zh-CN" altLang="en-US" sz="2400" kern="100" dirty="0" smtClean="0">
                <a:latin typeface="微软雅黑" pitchFamily="34" charset="-122"/>
                <a:ea typeface="微软雅黑" pitchFamily="34" charset="-122"/>
                <a:cs typeface="Courier New"/>
              </a:rPr>
              <a:t>         有人</a:t>
            </a:r>
            <a:r>
              <a:rPr lang="zh-CN" altLang="en-US" sz="2400" kern="100" dirty="0">
                <a:latin typeface="微软雅黑" pitchFamily="34" charset="-122"/>
                <a:ea typeface="微软雅黑" pitchFamily="34" charset="-122"/>
                <a:cs typeface="Courier New"/>
              </a:rPr>
              <a:t>认为</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边城</a:t>
            </a:r>
            <a:r>
              <a:rPr lang="en-US" altLang="zh-CN" sz="2400" kern="100" dirty="0">
                <a:latin typeface="微软雅黑" pitchFamily="34" charset="-122"/>
                <a:ea typeface="微软雅黑" pitchFamily="34" charset="-122"/>
                <a:cs typeface="Courier New"/>
              </a:rPr>
              <a:t>》</a:t>
            </a:r>
            <a:r>
              <a:rPr lang="zh-CN" altLang="en-US" sz="2400" kern="100" dirty="0">
                <a:latin typeface="微软雅黑" pitchFamily="34" charset="-122"/>
                <a:ea typeface="微软雅黑" pitchFamily="34" charset="-122"/>
                <a:cs typeface="Courier New"/>
              </a:rPr>
              <a:t>是</a:t>
            </a:r>
            <a:r>
              <a:rPr lang="zh-CN" altLang="en-US" sz="2600" kern="100" dirty="0">
                <a:latin typeface="宋体" pitchFamily="2" charset="-122"/>
                <a:ea typeface="宋体" pitchFamily="2" charset="-122"/>
                <a:cs typeface="Courier New"/>
              </a:rPr>
              <a:t>“</a:t>
            </a:r>
            <a:r>
              <a:rPr lang="zh-CN" altLang="en-US" sz="2400" kern="100" dirty="0">
                <a:latin typeface="微软雅黑" pitchFamily="34" charset="-122"/>
                <a:ea typeface="微软雅黑" pitchFamily="34" charset="-122"/>
                <a:cs typeface="Courier New"/>
              </a:rPr>
              <a:t>一颗千古不磨的珠玉</a:t>
            </a:r>
            <a:r>
              <a:rPr lang="zh-CN" altLang="en-US" sz="2600" kern="100" dirty="0">
                <a:latin typeface="宋体" pitchFamily="2" charset="-122"/>
                <a:ea typeface="宋体" pitchFamily="2" charset="-122"/>
                <a:cs typeface="Courier New"/>
              </a:rPr>
              <a:t>”“</a:t>
            </a:r>
            <a:r>
              <a:rPr lang="zh-CN" altLang="en-US" sz="2400" kern="100" dirty="0">
                <a:latin typeface="微软雅黑" pitchFamily="34" charset="-122"/>
                <a:ea typeface="微软雅黑" pitchFamily="34" charset="-122"/>
                <a:cs typeface="Courier New"/>
              </a:rPr>
              <a:t>田园诗的杰作</a:t>
            </a:r>
            <a:r>
              <a:rPr lang="zh-CN" altLang="en-US" sz="2600" kern="100" dirty="0">
                <a:latin typeface="宋体" pitchFamily="2" charset="-122"/>
                <a:ea typeface="宋体" pitchFamily="2" charset="-122"/>
                <a:cs typeface="Courier New"/>
              </a:rPr>
              <a:t>”</a:t>
            </a:r>
            <a:r>
              <a:rPr lang="zh-CN" altLang="en-US" sz="2400" kern="100" dirty="0">
                <a:latin typeface="微软雅黑" pitchFamily="34" charset="-122"/>
                <a:ea typeface="微软雅黑" pitchFamily="34" charset="-122"/>
                <a:cs typeface="Courier New"/>
              </a:rPr>
              <a:t>。因为该小说去除现实生活中严酷的政治经济关系，在古老的生活节奏与情调中塑造了一系列不带社会阶级烙印的自然化的人，追求一种优美、健康的生活。</a:t>
            </a:r>
          </a:p>
        </p:txBody>
      </p:sp>
    </p:spTree>
    <p:extLst>
      <p:ext uri="{BB962C8B-B14F-4D97-AF65-F5344CB8AC3E}">
        <p14:creationId xmlns:p14="http://schemas.microsoft.com/office/powerpoint/2010/main" val="24593698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79512" y="992586"/>
            <a:ext cx="11560932" cy="4093428"/>
          </a:xfrm>
          <a:prstGeom prst="rect">
            <a:avLst/>
          </a:prstGeom>
          <a:noFill/>
        </p:spPr>
        <p:txBody>
          <a:bodyPr wrap="square" rtlCol="0">
            <a:spAutoFit/>
          </a:bodyPr>
          <a:lstStyle/>
          <a:p>
            <a:pPr algn="just">
              <a:lnSpc>
                <a:spcPct val="200000"/>
              </a:lnSpc>
              <a:spcAft>
                <a:spcPts val="0"/>
              </a:spcAft>
            </a:pPr>
            <a:r>
              <a:rPr lang="en-US" altLang="zh-CN" sz="2600" kern="100" dirty="0">
                <a:latin typeface="微软雅黑" pitchFamily="34" charset="-122"/>
                <a:ea typeface="微软雅黑" pitchFamily="34" charset="-122"/>
                <a:cs typeface="Courier New"/>
              </a:rPr>
              <a:t>(1)</a:t>
            </a:r>
            <a:r>
              <a:rPr lang="zh-CN" altLang="en-US" sz="2600" kern="100" dirty="0">
                <a:latin typeface="微软雅黑" pitchFamily="34" charset="-122"/>
                <a:ea typeface="微软雅黑" pitchFamily="34" charset="-122"/>
                <a:cs typeface="Courier New"/>
              </a:rPr>
              <a:t>单字音</a:t>
            </a:r>
          </a:p>
          <a:p>
            <a:pPr algn="just">
              <a:lnSpc>
                <a:spcPct val="200000"/>
              </a:lnSpc>
              <a:spcAft>
                <a:spcPts val="0"/>
              </a:spcAft>
            </a:pPr>
            <a:r>
              <a:rPr lang="zh-CN" altLang="en-US" sz="2600" kern="100" dirty="0">
                <a:latin typeface="微软雅黑" pitchFamily="34" charset="-122"/>
                <a:ea typeface="微软雅黑" pitchFamily="34" charset="-122"/>
                <a:cs typeface="Courier New"/>
              </a:rPr>
              <a:t>①</a:t>
            </a:r>
            <a:r>
              <a:rPr lang="zh-CN" altLang="en-US" sz="2600" kern="100" dirty="0">
                <a:solidFill>
                  <a:srgbClr val="00B0F0"/>
                </a:solidFill>
                <a:latin typeface="微软雅黑" pitchFamily="34" charset="-122"/>
                <a:ea typeface="微软雅黑" pitchFamily="34" charset="-122"/>
                <a:cs typeface="Courier New"/>
              </a:rPr>
              <a:t>泅</a:t>
            </a:r>
            <a:r>
              <a:rPr lang="zh-CN" altLang="en-US" sz="2600" kern="100" dirty="0">
                <a:latin typeface="微软雅黑" pitchFamily="34" charset="-122"/>
                <a:ea typeface="微软雅黑" pitchFamily="34" charset="-122"/>
                <a:cs typeface="Courier New"/>
              </a:rPr>
              <a:t>水</a:t>
            </a:r>
            <a:r>
              <a:rPr lang="en-US" altLang="zh-CN" sz="2600" kern="100" dirty="0" smtClean="0">
                <a:latin typeface="微软雅黑" pitchFamily="34" charset="-122"/>
                <a:ea typeface="微软雅黑" pitchFamily="34" charset="-122"/>
                <a:cs typeface="Courier New"/>
              </a:rPr>
              <a:t>(        )</a:t>
            </a:r>
            <a:r>
              <a:rPr lang="zh-CN" altLang="en-US" sz="2600" kern="100" dirty="0">
                <a:latin typeface="微软雅黑" pitchFamily="34" charset="-122"/>
                <a:ea typeface="微软雅黑" pitchFamily="34" charset="-122"/>
                <a:cs typeface="Courier New"/>
              </a:rPr>
              <a:t>　　</a:t>
            </a:r>
            <a:r>
              <a:rPr lang="en-US" altLang="zh-CN" sz="2600" kern="100" dirty="0" smtClean="0">
                <a:latin typeface="微软雅黑" pitchFamily="34" charset="-122"/>
                <a:ea typeface="微软雅黑" pitchFamily="34" charset="-122"/>
                <a:cs typeface="Courier New"/>
              </a:rPr>
              <a:t>		</a:t>
            </a:r>
            <a:r>
              <a:rPr lang="zh-CN" altLang="en-US" sz="2600" kern="100" dirty="0" smtClean="0">
                <a:latin typeface="微软雅黑" pitchFamily="34" charset="-122"/>
                <a:ea typeface="微软雅黑" pitchFamily="34" charset="-122"/>
                <a:cs typeface="Courier New"/>
              </a:rPr>
              <a:t>②</a:t>
            </a:r>
            <a:r>
              <a:rPr lang="zh-CN" altLang="en-US" sz="2600" kern="100" dirty="0">
                <a:latin typeface="微软雅黑" pitchFamily="34" charset="-122"/>
                <a:ea typeface="微软雅黑" pitchFamily="34" charset="-122"/>
                <a:cs typeface="Courier New"/>
              </a:rPr>
              <a:t>茶</a:t>
            </a:r>
            <a:r>
              <a:rPr lang="zh-CN" altLang="en-US" sz="2600" kern="100" dirty="0">
                <a:solidFill>
                  <a:srgbClr val="00B0F0"/>
                </a:solidFill>
                <a:latin typeface="微软雅黑" pitchFamily="34" charset="-122"/>
                <a:ea typeface="微软雅黑" pitchFamily="34" charset="-122"/>
                <a:cs typeface="Courier New"/>
              </a:rPr>
              <a:t>峒</a:t>
            </a:r>
            <a:r>
              <a:rPr lang="en-US" altLang="zh-CN" sz="2600" kern="100" dirty="0" smtClean="0">
                <a:latin typeface="微软雅黑" pitchFamily="34" charset="-122"/>
                <a:ea typeface="微软雅黑" pitchFamily="34" charset="-122"/>
                <a:cs typeface="Courier New"/>
              </a:rPr>
              <a:t>(          )</a:t>
            </a:r>
            <a:r>
              <a:rPr lang="zh-CN" altLang="en-US" sz="2600" kern="100" dirty="0">
                <a:latin typeface="微软雅黑" pitchFamily="34" charset="-122"/>
                <a:ea typeface="微软雅黑" pitchFamily="34" charset="-122"/>
                <a:cs typeface="Courier New"/>
              </a:rPr>
              <a:t>　　</a:t>
            </a:r>
            <a:r>
              <a:rPr lang="en-US" altLang="zh-CN" sz="2600" kern="100" dirty="0" smtClean="0">
                <a:latin typeface="微软雅黑" pitchFamily="34" charset="-122"/>
                <a:ea typeface="微软雅黑" pitchFamily="34" charset="-122"/>
                <a:cs typeface="Courier New"/>
              </a:rPr>
              <a:t>	</a:t>
            </a:r>
            <a:r>
              <a:rPr lang="zh-CN" altLang="en-US" sz="2600" kern="100" dirty="0" smtClean="0">
                <a:latin typeface="微软雅黑" pitchFamily="34" charset="-122"/>
                <a:ea typeface="微软雅黑" pitchFamily="34" charset="-122"/>
                <a:cs typeface="Courier New"/>
              </a:rPr>
              <a:t>③</a:t>
            </a:r>
            <a:r>
              <a:rPr lang="zh-CN" altLang="en-US" sz="2600" kern="100" dirty="0">
                <a:latin typeface="微软雅黑" pitchFamily="34" charset="-122"/>
                <a:ea typeface="微软雅黑" pitchFamily="34" charset="-122"/>
                <a:cs typeface="Courier New"/>
              </a:rPr>
              <a:t>角</a:t>
            </a:r>
            <a:r>
              <a:rPr lang="zh-CN" altLang="en-US" sz="2600" kern="100" dirty="0">
                <a:solidFill>
                  <a:srgbClr val="00B0F0"/>
                </a:solidFill>
                <a:latin typeface="微软雅黑" pitchFamily="34" charset="-122"/>
                <a:ea typeface="微软雅黑" pitchFamily="34" charset="-122"/>
                <a:cs typeface="Courier New"/>
              </a:rPr>
              <a:t>隅</a:t>
            </a:r>
            <a:r>
              <a:rPr lang="en-US" altLang="zh-CN" sz="2600" kern="100" dirty="0" smtClean="0">
                <a:latin typeface="微软雅黑" pitchFamily="34" charset="-122"/>
                <a:ea typeface="微软雅黑" pitchFamily="34" charset="-122"/>
                <a:cs typeface="Courier New"/>
              </a:rPr>
              <a:t>(          )</a:t>
            </a:r>
            <a:endParaRPr lang="en-US" altLang="zh-CN" sz="2600" kern="100" dirty="0">
              <a:latin typeface="微软雅黑" pitchFamily="34" charset="-122"/>
              <a:ea typeface="微软雅黑" pitchFamily="34" charset="-122"/>
              <a:cs typeface="Courier New"/>
            </a:endParaRPr>
          </a:p>
          <a:p>
            <a:pPr algn="just">
              <a:lnSpc>
                <a:spcPct val="200000"/>
              </a:lnSpc>
              <a:spcAft>
                <a:spcPts val="0"/>
              </a:spcAft>
            </a:pPr>
            <a:r>
              <a:rPr lang="en-US" altLang="zh-CN" sz="2600" kern="100" dirty="0">
                <a:latin typeface="微软雅黑" pitchFamily="34" charset="-122"/>
                <a:ea typeface="微软雅黑" pitchFamily="34" charset="-122"/>
                <a:cs typeface="Courier New"/>
              </a:rPr>
              <a:t>④</a:t>
            </a:r>
            <a:r>
              <a:rPr lang="zh-CN" altLang="en-US" sz="2600" kern="100" dirty="0">
                <a:solidFill>
                  <a:srgbClr val="00B0F0"/>
                </a:solidFill>
                <a:latin typeface="微软雅黑" pitchFamily="34" charset="-122"/>
                <a:ea typeface="微软雅黑" pitchFamily="34" charset="-122"/>
                <a:cs typeface="Courier New"/>
              </a:rPr>
              <a:t>氽</a:t>
            </a:r>
            <a:r>
              <a:rPr lang="zh-CN" altLang="en-US" sz="2600" kern="100" dirty="0">
                <a:latin typeface="微软雅黑" pitchFamily="34" charset="-122"/>
                <a:ea typeface="微软雅黑" pitchFamily="34" charset="-122"/>
                <a:cs typeface="Courier New"/>
              </a:rPr>
              <a:t>着</a:t>
            </a:r>
            <a:r>
              <a:rPr lang="en-US" altLang="zh-CN" sz="2600" kern="100" dirty="0" smtClean="0">
                <a:latin typeface="微软雅黑" pitchFamily="34" charset="-122"/>
                <a:ea typeface="微软雅黑" pitchFamily="34" charset="-122"/>
                <a:cs typeface="Courier New"/>
              </a:rPr>
              <a:t>(        )  		⑤</a:t>
            </a:r>
            <a:r>
              <a:rPr lang="zh-CN" altLang="en-US" sz="2600" kern="100" dirty="0">
                <a:latin typeface="微软雅黑" pitchFamily="34" charset="-122"/>
                <a:ea typeface="微软雅黑" pitchFamily="34" charset="-122"/>
                <a:cs typeface="Courier New"/>
              </a:rPr>
              <a:t>饱</a:t>
            </a:r>
            <a:r>
              <a:rPr lang="zh-CN" altLang="en-US" sz="2600" kern="100" dirty="0">
                <a:solidFill>
                  <a:srgbClr val="00B0F0"/>
                </a:solidFill>
                <a:latin typeface="微软雅黑" pitchFamily="34" charset="-122"/>
                <a:ea typeface="微软雅黑" pitchFamily="34" charset="-122"/>
                <a:cs typeface="Courier New"/>
              </a:rPr>
              <a:t>蘸</a:t>
            </a:r>
            <a:r>
              <a:rPr lang="en-US" altLang="zh-CN" sz="2600" kern="100" dirty="0" smtClean="0">
                <a:latin typeface="微软雅黑" pitchFamily="34" charset="-122"/>
                <a:ea typeface="微软雅黑" pitchFamily="34" charset="-122"/>
                <a:cs typeface="Courier New"/>
              </a:rPr>
              <a:t>(          )  		⑥</a:t>
            </a:r>
            <a:r>
              <a:rPr lang="zh-CN" altLang="en-US" sz="2600" kern="100" dirty="0">
                <a:solidFill>
                  <a:srgbClr val="00B0F0"/>
                </a:solidFill>
                <a:latin typeface="微软雅黑" pitchFamily="34" charset="-122"/>
                <a:ea typeface="微软雅黑" pitchFamily="34" charset="-122"/>
                <a:cs typeface="Courier New"/>
              </a:rPr>
              <a:t>蚱蜢</a:t>
            </a:r>
            <a:r>
              <a:rPr lang="en-US" altLang="zh-CN" sz="2600" kern="100" dirty="0" smtClean="0">
                <a:latin typeface="微软雅黑" pitchFamily="34" charset="-122"/>
                <a:ea typeface="微软雅黑" pitchFamily="34" charset="-122"/>
                <a:cs typeface="Courier New"/>
              </a:rPr>
              <a:t>(                 )</a:t>
            </a:r>
            <a:endParaRPr lang="en-US" altLang="zh-CN" sz="2600" kern="100" dirty="0">
              <a:latin typeface="微软雅黑" pitchFamily="34" charset="-122"/>
              <a:ea typeface="微软雅黑" pitchFamily="34" charset="-122"/>
              <a:cs typeface="Courier New"/>
            </a:endParaRPr>
          </a:p>
          <a:p>
            <a:pPr algn="just">
              <a:lnSpc>
                <a:spcPct val="200000"/>
              </a:lnSpc>
              <a:spcAft>
                <a:spcPts val="0"/>
              </a:spcAft>
            </a:pPr>
            <a:r>
              <a:rPr lang="en-US" altLang="zh-CN" sz="2600" kern="100" dirty="0">
                <a:latin typeface="微软雅黑" pitchFamily="34" charset="-122"/>
                <a:ea typeface="微软雅黑" pitchFamily="34" charset="-122"/>
                <a:cs typeface="Courier New"/>
              </a:rPr>
              <a:t>⑦</a:t>
            </a:r>
            <a:r>
              <a:rPr lang="zh-CN" altLang="en-US" sz="2600" kern="100" dirty="0">
                <a:solidFill>
                  <a:srgbClr val="00B0F0"/>
                </a:solidFill>
                <a:latin typeface="微软雅黑" pitchFamily="34" charset="-122"/>
                <a:ea typeface="微软雅黑" pitchFamily="34" charset="-122"/>
                <a:cs typeface="Courier New"/>
              </a:rPr>
              <a:t>伶俐</a:t>
            </a:r>
            <a:r>
              <a:rPr lang="en-US" altLang="zh-CN" sz="2600" kern="100" dirty="0" smtClean="0">
                <a:latin typeface="微软雅黑" pitchFamily="34" charset="-122"/>
                <a:ea typeface="微软雅黑" pitchFamily="34" charset="-122"/>
                <a:cs typeface="Courier New"/>
              </a:rPr>
              <a:t>(           )  		⑧</a:t>
            </a:r>
            <a:r>
              <a:rPr lang="zh-CN" altLang="en-US" sz="2600" kern="100" dirty="0">
                <a:solidFill>
                  <a:srgbClr val="00B0F0"/>
                </a:solidFill>
                <a:latin typeface="微软雅黑" pitchFamily="34" charset="-122"/>
                <a:ea typeface="微软雅黑" pitchFamily="34" charset="-122"/>
                <a:cs typeface="Courier New"/>
              </a:rPr>
              <a:t>悖</a:t>
            </a:r>
            <a:r>
              <a:rPr lang="zh-CN" altLang="en-US" sz="2600" kern="100" dirty="0">
                <a:latin typeface="微软雅黑" pitchFamily="34" charset="-122"/>
                <a:ea typeface="微软雅黑" pitchFamily="34" charset="-122"/>
                <a:cs typeface="Courier New"/>
              </a:rPr>
              <a:t>时</a:t>
            </a:r>
            <a:r>
              <a:rPr lang="en-US" altLang="zh-CN" sz="2600" kern="100" dirty="0" smtClean="0">
                <a:latin typeface="微软雅黑" pitchFamily="34" charset="-122"/>
                <a:ea typeface="微软雅黑" pitchFamily="34" charset="-122"/>
                <a:cs typeface="Courier New"/>
              </a:rPr>
              <a:t>(         )  		⑨</a:t>
            </a:r>
            <a:r>
              <a:rPr lang="zh-CN" altLang="en-US" sz="2600" kern="100" dirty="0">
                <a:latin typeface="微软雅黑" pitchFamily="34" charset="-122"/>
                <a:ea typeface="微软雅黑" pitchFamily="34" charset="-122"/>
                <a:cs typeface="Courier New"/>
              </a:rPr>
              <a:t>喧</a:t>
            </a:r>
            <a:r>
              <a:rPr lang="zh-CN" altLang="en-US" sz="2600" kern="100" dirty="0">
                <a:solidFill>
                  <a:srgbClr val="00B0F0"/>
                </a:solidFill>
                <a:latin typeface="微软雅黑" pitchFamily="34" charset="-122"/>
                <a:ea typeface="微软雅黑" pitchFamily="34" charset="-122"/>
                <a:cs typeface="Courier New"/>
              </a:rPr>
              <a:t>阗</a:t>
            </a:r>
            <a:r>
              <a:rPr lang="en-US" altLang="zh-CN" sz="2600" kern="100" dirty="0" smtClean="0">
                <a:latin typeface="微软雅黑" pitchFamily="34" charset="-122"/>
                <a:ea typeface="微软雅黑" pitchFamily="34" charset="-122"/>
                <a:cs typeface="Courier New"/>
              </a:rPr>
              <a:t>(          )</a:t>
            </a:r>
            <a:endParaRPr lang="en-US" altLang="zh-CN" sz="2600" kern="100" dirty="0">
              <a:latin typeface="微软雅黑" pitchFamily="34" charset="-122"/>
              <a:ea typeface="微软雅黑" pitchFamily="34" charset="-122"/>
              <a:cs typeface="Courier New"/>
            </a:endParaRPr>
          </a:p>
          <a:p>
            <a:pPr algn="just">
              <a:lnSpc>
                <a:spcPct val="200000"/>
              </a:lnSpc>
              <a:spcAft>
                <a:spcPts val="0"/>
              </a:spcAft>
            </a:pPr>
            <a:r>
              <a:rPr lang="en-US" altLang="zh-CN" sz="2600" kern="100" dirty="0">
                <a:latin typeface="微软雅黑" pitchFamily="34" charset="-122"/>
                <a:ea typeface="微软雅黑" pitchFamily="34" charset="-122"/>
                <a:cs typeface="Courier New"/>
              </a:rPr>
              <a:t>⑩</a:t>
            </a:r>
            <a:r>
              <a:rPr lang="zh-CN" altLang="en-US" sz="2600" kern="100" dirty="0">
                <a:latin typeface="微软雅黑" pitchFamily="34" charset="-122"/>
                <a:ea typeface="微软雅黑" pitchFamily="34" charset="-122"/>
                <a:cs typeface="Courier New"/>
              </a:rPr>
              <a:t>棕</a:t>
            </a:r>
            <a:r>
              <a:rPr lang="zh-CN" altLang="en-US" sz="2600" kern="100" dirty="0">
                <a:solidFill>
                  <a:srgbClr val="00B0F0"/>
                </a:solidFill>
                <a:latin typeface="微软雅黑" pitchFamily="34" charset="-122"/>
                <a:ea typeface="微软雅黑" pitchFamily="34" charset="-122"/>
                <a:cs typeface="Courier New"/>
              </a:rPr>
              <a:t>榈</a:t>
            </a:r>
            <a:r>
              <a:rPr lang="en-US" altLang="zh-CN" sz="2600" kern="100" dirty="0" smtClean="0">
                <a:latin typeface="微软雅黑" pitchFamily="34" charset="-122"/>
                <a:ea typeface="微软雅黑" pitchFamily="34" charset="-122"/>
                <a:cs typeface="Courier New"/>
              </a:rPr>
              <a:t>(        )</a:t>
            </a:r>
            <a:endParaRPr lang="en-US" altLang="zh-CN" sz="2600" kern="100" dirty="0">
              <a:latin typeface="微软雅黑" pitchFamily="34" charset="-122"/>
              <a:ea typeface="微软雅黑" pitchFamily="34" charset="-122"/>
              <a:cs typeface="Courier New"/>
            </a:endParaRPr>
          </a:p>
        </p:txBody>
      </p:sp>
      <p:sp>
        <p:nvSpPr>
          <p:cNvPr id="5" name="文本框 5"/>
          <p:cNvSpPr txBox="1"/>
          <p:nvPr/>
        </p:nvSpPr>
        <p:spPr>
          <a:xfrm>
            <a:off x="113923" y="413061"/>
            <a:ext cx="2358344" cy="532453"/>
          </a:xfrm>
          <a:prstGeom prst="rect">
            <a:avLst/>
          </a:prstGeom>
          <a:noFill/>
        </p:spPr>
        <p:txBody>
          <a:bodyPr wrap="square" rtlCol="0">
            <a:spAutoFit/>
          </a:bodyPr>
          <a:lstStyle/>
          <a:p>
            <a:pPr>
              <a:lnSpc>
                <a:spcPct val="130000"/>
              </a:lnSpc>
              <a:spcBef>
                <a:spcPts val="600"/>
              </a:spcBef>
            </a:pPr>
            <a:r>
              <a:rPr lang="zh-CN" altLang="en-US" sz="2200" b="1" dirty="0" smtClean="0">
                <a:solidFill>
                  <a:schemeClr val="bg1">
                    <a:lumMod val="50000"/>
                  </a:schemeClr>
                </a:solidFill>
                <a:latin typeface="微软雅黑" pitchFamily="34" charset="-122"/>
                <a:ea typeface="微软雅黑" pitchFamily="34" charset="-122"/>
              </a:rPr>
              <a:t>三、基础梳理</a:t>
            </a:r>
            <a:endParaRPr lang="en-US" altLang="zh-CN" sz="2200" dirty="0" smtClean="0">
              <a:solidFill>
                <a:schemeClr val="bg1">
                  <a:lumMod val="50000"/>
                </a:schemeClr>
              </a:solidFill>
              <a:latin typeface="微软雅黑" pitchFamily="34" charset="-122"/>
              <a:ea typeface="微软雅黑" pitchFamily="34" charset="-122"/>
            </a:endParaRPr>
          </a:p>
        </p:txBody>
      </p:sp>
      <p:sp>
        <p:nvSpPr>
          <p:cNvPr id="3" name="矩形 2"/>
          <p:cNvSpPr/>
          <p:nvPr/>
        </p:nvSpPr>
        <p:spPr>
          <a:xfrm>
            <a:off x="1406992" y="2014379"/>
            <a:ext cx="69121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qiú</a:t>
            </a:r>
            <a:endParaRPr lang="zh-CN" altLang="en-US" dirty="0">
              <a:solidFill>
                <a:schemeClr val="accent6">
                  <a:lumMod val="75000"/>
                </a:schemeClr>
              </a:solidFill>
            </a:endParaRPr>
          </a:p>
        </p:txBody>
      </p:sp>
      <p:sp>
        <p:nvSpPr>
          <p:cNvPr id="6" name="矩形 5"/>
          <p:cNvSpPr/>
          <p:nvPr/>
        </p:nvSpPr>
        <p:spPr>
          <a:xfrm>
            <a:off x="1406992" y="2808890"/>
            <a:ext cx="718466"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tǔn</a:t>
            </a:r>
            <a:endParaRPr lang="zh-CN" altLang="en-US" dirty="0">
              <a:solidFill>
                <a:schemeClr val="accent6">
                  <a:lumMod val="75000"/>
                </a:schemeClr>
              </a:solidFill>
            </a:endParaRPr>
          </a:p>
        </p:txBody>
      </p:sp>
      <p:sp>
        <p:nvSpPr>
          <p:cNvPr id="8" name="矩形 7"/>
          <p:cNvSpPr/>
          <p:nvPr/>
        </p:nvSpPr>
        <p:spPr>
          <a:xfrm>
            <a:off x="1406992" y="3675222"/>
            <a:ext cx="1055097"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línɡ</a:t>
            </a:r>
            <a:r>
              <a:rPr lang="en-US" altLang="zh-CN" sz="2600" kern="100" dirty="0">
                <a:solidFill>
                  <a:schemeClr val="accent6">
                    <a:lumMod val="75000"/>
                  </a:schemeClr>
                </a:solidFill>
                <a:latin typeface="微软雅黑" pitchFamily="34" charset="-122"/>
                <a:ea typeface="微软雅黑" pitchFamily="34" charset="-122"/>
                <a:cs typeface="Courier New"/>
              </a:rPr>
              <a:t> </a:t>
            </a:r>
            <a:r>
              <a:rPr lang="en-US" altLang="zh-CN" sz="2600" kern="100" dirty="0" err="1">
                <a:solidFill>
                  <a:schemeClr val="accent6">
                    <a:lumMod val="75000"/>
                  </a:schemeClr>
                </a:solidFill>
                <a:latin typeface="微软雅黑" pitchFamily="34" charset="-122"/>
                <a:ea typeface="微软雅黑" pitchFamily="34" charset="-122"/>
                <a:cs typeface="Courier New"/>
              </a:rPr>
              <a:t>lì</a:t>
            </a:r>
            <a:endParaRPr lang="zh-CN" altLang="en-US" dirty="0">
              <a:solidFill>
                <a:schemeClr val="accent6">
                  <a:lumMod val="75000"/>
                </a:schemeClr>
              </a:solidFill>
            </a:endParaRPr>
          </a:p>
        </p:txBody>
      </p:sp>
      <p:sp>
        <p:nvSpPr>
          <p:cNvPr id="11" name="矩形 10"/>
          <p:cNvSpPr/>
          <p:nvPr/>
        </p:nvSpPr>
        <p:spPr>
          <a:xfrm>
            <a:off x="1456524" y="4425434"/>
            <a:ext cx="478016"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lǘ</a:t>
            </a:r>
            <a:endParaRPr lang="zh-CN" altLang="en-US" dirty="0">
              <a:solidFill>
                <a:schemeClr val="accent6">
                  <a:lumMod val="75000"/>
                </a:schemeClr>
              </a:solidFill>
            </a:endParaRPr>
          </a:p>
        </p:txBody>
      </p:sp>
      <p:sp>
        <p:nvSpPr>
          <p:cNvPr id="14" name="矩形 13"/>
          <p:cNvSpPr/>
          <p:nvPr/>
        </p:nvSpPr>
        <p:spPr>
          <a:xfrm>
            <a:off x="5004654" y="2039779"/>
            <a:ext cx="102784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dònɡ</a:t>
            </a:r>
            <a:endParaRPr lang="zh-CN" altLang="en-US" dirty="0">
              <a:solidFill>
                <a:schemeClr val="accent6">
                  <a:lumMod val="75000"/>
                </a:schemeClr>
              </a:solidFill>
            </a:endParaRPr>
          </a:p>
        </p:txBody>
      </p:sp>
      <p:sp>
        <p:nvSpPr>
          <p:cNvPr id="17" name="矩形 16"/>
          <p:cNvSpPr/>
          <p:nvPr/>
        </p:nvSpPr>
        <p:spPr>
          <a:xfrm>
            <a:off x="5042491" y="2842069"/>
            <a:ext cx="942887"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zhàn</a:t>
            </a:r>
            <a:endParaRPr lang="zh-CN" altLang="en-US" dirty="0">
              <a:solidFill>
                <a:schemeClr val="accent6">
                  <a:lumMod val="75000"/>
                </a:schemeClr>
              </a:solidFill>
            </a:endParaRPr>
          </a:p>
        </p:txBody>
      </p:sp>
      <p:sp>
        <p:nvSpPr>
          <p:cNvPr id="20" name="矩形 19"/>
          <p:cNvSpPr/>
          <p:nvPr/>
        </p:nvSpPr>
        <p:spPr>
          <a:xfrm>
            <a:off x="5138241" y="3644901"/>
            <a:ext cx="675185"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bèi</a:t>
            </a:r>
            <a:endParaRPr lang="zh-CN" altLang="en-US" dirty="0">
              <a:solidFill>
                <a:schemeClr val="accent6">
                  <a:lumMod val="75000"/>
                </a:schemeClr>
              </a:solidFill>
            </a:endParaRPr>
          </a:p>
        </p:txBody>
      </p:sp>
      <p:sp>
        <p:nvSpPr>
          <p:cNvPr id="23" name="矩形 22"/>
          <p:cNvSpPr/>
          <p:nvPr/>
        </p:nvSpPr>
        <p:spPr>
          <a:xfrm>
            <a:off x="8886309" y="2072958"/>
            <a:ext cx="566181"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yú</a:t>
            </a:r>
            <a:endParaRPr lang="zh-CN" altLang="en-US" dirty="0">
              <a:solidFill>
                <a:schemeClr val="accent6">
                  <a:lumMod val="75000"/>
                </a:schemeClr>
              </a:solidFill>
            </a:endParaRPr>
          </a:p>
        </p:txBody>
      </p:sp>
      <p:sp>
        <p:nvSpPr>
          <p:cNvPr id="25" name="矩形 24"/>
          <p:cNvSpPr/>
          <p:nvPr/>
        </p:nvSpPr>
        <p:spPr>
          <a:xfrm>
            <a:off x="8637384" y="2849848"/>
            <a:ext cx="1757212"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zhà</a:t>
            </a:r>
            <a:r>
              <a:rPr lang="en-US" altLang="zh-CN" sz="2600" kern="100" dirty="0">
                <a:solidFill>
                  <a:schemeClr val="accent6">
                    <a:lumMod val="75000"/>
                  </a:schemeClr>
                </a:solidFill>
                <a:latin typeface="微软雅黑" pitchFamily="34" charset="-122"/>
                <a:ea typeface="微软雅黑" pitchFamily="34" charset="-122"/>
                <a:cs typeface="Courier New"/>
              </a:rPr>
              <a:t> </a:t>
            </a:r>
            <a:r>
              <a:rPr lang="en-US" altLang="zh-CN" sz="2600" kern="100" dirty="0" err="1">
                <a:solidFill>
                  <a:schemeClr val="accent6">
                    <a:lumMod val="75000"/>
                  </a:schemeClr>
                </a:solidFill>
                <a:latin typeface="微软雅黑" pitchFamily="34" charset="-122"/>
                <a:ea typeface="微软雅黑" pitchFamily="34" charset="-122"/>
                <a:cs typeface="Courier New"/>
              </a:rPr>
              <a:t>měnɡ</a:t>
            </a:r>
            <a:endParaRPr lang="zh-CN" altLang="en-US" dirty="0">
              <a:solidFill>
                <a:schemeClr val="accent6">
                  <a:lumMod val="75000"/>
                </a:schemeClr>
              </a:solidFill>
            </a:endParaRPr>
          </a:p>
        </p:txBody>
      </p:sp>
      <p:sp>
        <p:nvSpPr>
          <p:cNvPr id="28" name="矩形 27"/>
          <p:cNvSpPr/>
          <p:nvPr/>
        </p:nvSpPr>
        <p:spPr>
          <a:xfrm>
            <a:off x="8776502" y="3662521"/>
            <a:ext cx="785793" cy="492443"/>
          </a:xfrm>
          <a:prstGeom prst="rect">
            <a:avLst/>
          </a:prstGeom>
        </p:spPr>
        <p:txBody>
          <a:bodyPr wrap="none">
            <a:spAutoFit/>
          </a:bodyPr>
          <a:lstStyle/>
          <a:p>
            <a:r>
              <a:rPr lang="en-US" altLang="zh-CN" sz="2600" kern="100" dirty="0" err="1">
                <a:solidFill>
                  <a:schemeClr val="accent6">
                    <a:lumMod val="75000"/>
                  </a:schemeClr>
                </a:solidFill>
                <a:latin typeface="微软雅黑" pitchFamily="34" charset="-122"/>
                <a:ea typeface="微软雅黑" pitchFamily="34" charset="-122"/>
                <a:cs typeface="Courier New"/>
              </a:rPr>
              <a:t>tián</a:t>
            </a:r>
            <a:endParaRPr lang="zh-CN" altLang="en-US" dirty="0">
              <a:solidFill>
                <a:schemeClr val="accent6">
                  <a:lumMod val="75000"/>
                </a:schemeClr>
              </a:solidFill>
            </a:endParaRPr>
          </a:p>
        </p:txBody>
      </p:sp>
    </p:spTree>
    <p:extLst>
      <p:ext uri="{BB962C8B-B14F-4D97-AF65-F5344CB8AC3E}">
        <p14:creationId xmlns:p14="http://schemas.microsoft.com/office/powerpoint/2010/main" val="22542972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linds(horizontal)">
                                      <p:cBhvr>
                                        <p:cTn id="16" dur="500"/>
                                        <p:tgtEl>
                                          <p:spTgt spid="11"/>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linds(horizontal)">
                                      <p:cBhvr>
                                        <p:cTn id="19" dur="500"/>
                                        <p:tgtEl>
                                          <p:spTgt spid="14"/>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blinds(horizontal)">
                                      <p:cBhvr>
                                        <p:cTn id="25" dur="500"/>
                                        <p:tgtEl>
                                          <p:spTgt spid="20"/>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linds(horizontal)">
                                      <p:cBhvr>
                                        <p:cTn id="28" dur="500"/>
                                        <p:tgtEl>
                                          <p:spTgt spid="23"/>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blinds(horizontal)">
                                      <p:cBhvr>
                                        <p:cTn id="31" dur="500"/>
                                        <p:tgtEl>
                                          <p:spTgt spid="25"/>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blinds(horizontal)">
                                      <p:cBhvr>
                                        <p:cTn id="3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8" grpId="0"/>
      <p:bldP spid="11" grpId="0"/>
      <p:bldP spid="14" grpId="0"/>
      <p:bldP spid="17" grpId="0"/>
      <p:bldP spid="20" grpId="0"/>
      <p:bldP spid="23" grpId="0"/>
      <p:bldP spid="25" grpId="0"/>
      <p:bldP spid="28"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2693</TotalTime>
  <Words>2905</Words>
  <Application>Microsoft Office PowerPoint</Application>
  <PresentationFormat>自定义</PresentationFormat>
  <Paragraphs>178</Paragraphs>
  <Slides>33</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33</vt:i4>
      </vt:variant>
    </vt:vector>
  </HeadingPairs>
  <TitlesOfParts>
    <vt:vector size="35" baseType="lpstr">
      <vt:lpstr>Office 主题</vt:lpstr>
      <vt:lpstr>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@teliss</dc:creator>
  <cp:lastModifiedBy>admin</cp:lastModifiedBy>
  <cp:revision>467</cp:revision>
  <dcterms:created xsi:type="dcterms:W3CDTF">2013-09-20T02:31:37Z</dcterms:created>
  <dcterms:modified xsi:type="dcterms:W3CDTF">2015-03-28T00:51:17Z</dcterms:modified>
</cp:coreProperties>
</file>

<file path=docProps/thumbnail.jpeg>
</file>